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image" Target="../media/image-3-26.png"/><Relationship Id="rId27" Type="http://schemas.openxmlformats.org/officeDocument/2006/relationships/image" Target="../media/image-3-27.png"/><Relationship Id="rId28" Type="http://schemas.openxmlformats.org/officeDocument/2006/relationships/image" Target="../media/image-3-28.png"/><Relationship Id="rId29" Type="http://schemas.openxmlformats.org/officeDocument/2006/relationships/image" Target="../media/image-3-29.png"/><Relationship Id="rId30" Type="http://schemas.openxmlformats.org/officeDocument/2006/relationships/image" Target="../media/image-3-30.png"/><Relationship Id="rId31" Type="http://schemas.openxmlformats.org/officeDocument/2006/relationships/image" Target="../media/image-3-31.png"/><Relationship Id="rId32" Type="http://schemas.openxmlformats.org/officeDocument/2006/relationships/image" Target="../media/image-3-32.png"/><Relationship Id="rId33" Type="http://schemas.openxmlformats.org/officeDocument/2006/relationships/image" Target="../media/image-3-33.png"/><Relationship Id="rId34" Type="http://schemas.openxmlformats.org/officeDocument/2006/relationships/image" Target="../media/image-3-34.png"/><Relationship Id="rId35" Type="http://schemas.openxmlformats.org/officeDocument/2006/relationships/image" Target="../media/image-3-35.png"/><Relationship Id="rId36" Type="http://schemas.openxmlformats.org/officeDocument/2006/relationships/image" Target="../media/image-3-36.png"/><Relationship Id="rId37" Type="http://schemas.openxmlformats.org/officeDocument/2006/relationships/image" Target="../media/image-3-37.png"/><Relationship Id="rId38" Type="http://schemas.openxmlformats.org/officeDocument/2006/relationships/slideLayout" Target="../slideLayouts/slideLayout1.xml"/><Relationship Id="rId3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43900" y="1285875"/>
            <a:ext cx="228600" cy="228600"/>
          </a:xfrm>
          <a:prstGeom prst="ellipse">
            <a:avLst/>
          </a:prstGeom>
          <a:solidFill>
            <a:srgbClr val="3B82F6">
              <a:alpha val="2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686175"/>
            <a:ext cx="171450" cy="171450"/>
          </a:xfrm>
          <a:prstGeom prst="ellipse">
            <a:avLst/>
          </a:prstGeom>
          <a:solidFill>
            <a:srgbClr val="10B981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600200" y="1014413"/>
            <a:ext cx="6015038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3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Robótica e seu Impacto na Sociedade Moderna</a:t>
            </a:r>
            <a:endParaRPr lang="en-US" sz="3375" dirty="0"/>
          </a:p>
        </p:txBody>
      </p:sp>
      <p:sp>
        <p:nvSpPr>
          <p:cNvPr id="6" name="Text 3"/>
          <p:cNvSpPr/>
          <p:nvPr/>
        </p:nvSpPr>
        <p:spPr>
          <a:xfrm>
            <a:off x="1600200" y="2043113"/>
            <a:ext cx="601503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 à Eletrônica com Arduino e Robótica</a:t>
            </a:r>
            <a:endParaRPr lang="en-US" sz="2025" dirty="0"/>
          </a:p>
        </p:txBody>
      </p:sp>
      <p:sp>
        <p:nvSpPr>
          <p:cNvPr id="7" name="Shape 4"/>
          <p:cNvSpPr/>
          <p:nvPr/>
        </p:nvSpPr>
        <p:spPr>
          <a:xfrm>
            <a:off x="1600200" y="2843213"/>
            <a:ext cx="5943600" cy="600075"/>
          </a:xfrm>
          <a:prstGeom prst="rect">
            <a:avLst/>
          </a:prstGeom>
          <a:solidFill>
            <a:srgbClr val="0F172A">
              <a:alpha val="80000"/>
            </a:srgbClr>
          </a:solidFill>
          <a:ln w="198">
            <a:solidFill>
              <a:srgbClr val="0000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71650" y="3028950"/>
            <a:ext cx="56721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6EE7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Automação, Criatividade e Tecnologia em Ação</a:t>
            </a:r>
            <a:endParaRPr lang="en-US" sz="13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481" y="3657600"/>
            <a:ext cx="257175" cy="2571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183741" y="3971925"/>
            <a:ext cx="44609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</a:t>
            </a:r>
            <a:endParaRPr lang="en-US" sz="788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45" y="3657600"/>
            <a:ext cx="321469" cy="2571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01297" y="3971925"/>
            <a:ext cx="48220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Robótica</a:t>
            </a:r>
            <a:endParaRPr lang="en-US" sz="788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9" y="3657600"/>
            <a:ext cx="321469" cy="2571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654962" y="3971925"/>
            <a:ext cx="6080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Automação</a:t>
            </a:r>
            <a:endParaRPr lang="en-US" sz="788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902" y="3657600"/>
            <a:ext cx="192881" cy="2571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534453" y="3971925"/>
            <a:ext cx="49721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Inovação</a:t>
            </a:r>
            <a:endParaRPr lang="en-US" sz="788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3202688"/>
            <a:ext cx="2743200" cy="19408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342900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28600"/>
            <a:ext cx="329435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que é o Arduino?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228600" y="800100"/>
            <a:ext cx="5562581" cy="1326952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400050" y="971550"/>
            <a:ext cx="52911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Plataforma de prototipagem eletrônica de código aberto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400050" y="1314450"/>
            <a:ext cx="5291119" cy="62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Arduino é uma plataforma revolucionária que democratizou o acesso à eletrônica e programação, </a:t>
            </a:r>
            <a:endParaRPr lang="en-US" sz="1013" dirty="0"/>
          </a:p>
          <a:p>
            <a:pPr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permitindo que estudantes, makers e profissionais criem projetos interativos de forma simples e acessível.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228600" y="2284214"/>
            <a:ext cx="5562581" cy="65722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</p:sp>
      <p:sp>
        <p:nvSpPr>
          <p:cNvPr id="9" name="Shape 5"/>
          <p:cNvSpPr/>
          <p:nvPr/>
        </p:nvSpPr>
        <p:spPr>
          <a:xfrm>
            <a:off x="228600" y="2284214"/>
            <a:ext cx="28575" cy="657225"/>
          </a:xfrm>
          <a:prstGeom prst="rect">
            <a:avLst/>
          </a:prstGeom>
          <a:solidFill>
            <a:srgbClr val="22C55E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441377"/>
            <a:ext cx="142875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1500" y="2398514"/>
            <a:ext cx="15370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+ Software</a:t>
            </a:r>
            <a:endParaRPr lang="en-US" sz="1125" dirty="0"/>
          </a:p>
        </p:txBody>
      </p:sp>
      <p:sp>
        <p:nvSpPr>
          <p:cNvPr id="12" name="Text 7"/>
          <p:cNvSpPr/>
          <p:nvPr/>
        </p:nvSpPr>
        <p:spPr>
          <a:xfrm>
            <a:off x="342900" y="2655689"/>
            <a:ext cx="54054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Composto por hardware (placa Arduino) e software (IDE Arduino)</a:t>
            </a:r>
            <a:endParaRPr lang="en-US" sz="900" dirty="0"/>
          </a:p>
        </p:txBody>
      </p:sp>
      <p:sp>
        <p:nvSpPr>
          <p:cNvPr id="13" name="Shape 8"/>
          <p:cNvSpPr/>
          <p:nvPr/>
        </p:nvSpPr>
        <p:spPr>
          <a:xfrm>
            <a:off x="228600" y="3055739"/>
            <a:ext cx="5562581" cy="65722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228600" y="3055739"/>
            <a:ext cx="28575" cy="657225"/>
          </a:xfrm>
          <a:prstGeom prst="rect">
            <a:avLst/>
          </a:prstGeom>
          <a:solidFill>
            <a:srgbClr val="22C55E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212902"/>
            <a:ext cx="142875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71500" y="3170039"/>
            <a:ext cx="149519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Sistemas Interativos</a:t>
            </a:r>
            <a:endParaRPr lang="en-US" sz="1125" dirty="0"/>
          </a:p>
        </p:txBody>
      </p:sp>
      <p:sp>
        <p:nvSpPr>
          <p:cNvPr id="17" name="Text 11"/>
          <p:cNvSpPr/>
          <p:nvPr/>
        </p:nvSpPr>
        <p:spPr>
          <a:xfrm>
            <a:off x="342900" y="3427214"/>
            <a:ext cx="54054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Usado para criar sistemas interativos e automatizados</a:t>
            </a:r>
            <a:endParaRPr lang="en-US" sz="900" dirty="0"/>
          </a:p>
        </p:txBody>
      </p:sp>
      <p:sp>
        <p:nvSpPr>
          <p:cNvPr id="18" name="Shape 12"/>
          <p:cNvSpPr/>
          <p:nvPr/>
        </p:nvSpPr>
        <p:spPr>
          <a:xfrm>
            <a:off x="228600" y="3827264"/>
            <a:ext cx="5562581" cy="65722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</p:sp>
      <p:sp>
        <p:nvSpPr>
          <p:cNvPr id="19" name="Shape 13"/>
          <p:cNvSpPr/>
          <p:nvPr/>
        </p:nvSpPr>
        <p:spPr>
          <a:xfrm>
            <a:off x="228600" y="3827264"/>
            <a:ext cx="28575" cy="657225"/>
          </a:xfrm>
          <a:prstGeom prst="rect">
            <a:avLst/>
          </a:prstGeom>
          <a:solidFill>
            <a:srgbClr val="22C55E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984427"/>
            <a:ext cx="142875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71500" y="3941564"/>
            <a:ext cx="130331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Fácil Aprendizado</a:t>
            </a:r>
            <a:endParaRPr lang="en-US" sz="1125" dirty="0"/>
          </a:p>
        </p:txBody>
      </p:sp>
      <p:sp>
        <p:nvSpPr>
          <p:cNvPr id="22" name="Text 15"/>
          <p:cNvSpPr/>
          <p:nvPr/>
        </p:nvSpPr>
        <p:spPr>
          <a:xfrm>
            <a:off x="342900" y="4198739"/>
            <a:ext cx="54054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Fácil de aprender e acessível para iniciantes</a:t>
            </a:r>
            <a:endParaRPr lang="en-US" sz="900" dirty="0"/>
          </a:p>
        </p:txBody>
      </p:sp>
      <p:sp>
        <p:nvSpPr>
          <p:cNvPr id="23" name="Shape 16"/>
          <p:cNvSpPr/>
          <p:nvPr/>
        </p:nvSpPr>
        <p:spPr>
          <a:xfrm>
            <a:off x="6019781" y="942975"/>
            <a:ext cx="2895591" cy="227171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081" y="1064419"/>
            <a:ext cx="2666991" cy="18288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134081" y="2950369"/>
            <a:ext cx="27384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Uno Rev3</a:t>
            </a:r>
            <a:endParaRPr lang="en-US" sz="788" dirty="0"/>
          </a:p>
        </p:txBody>
      </p:sp>
      <p:sp>
        <p:nvSpPr>
          <p:cNvPr id="26" name="Shape 18"/>
          <p:cNvSpPr/>
          <p:nvPr/>
        </p:nvSpPr>
        <p:spPr>
          <a:xfrm>
            <a:off x="6019781" y="3321844"/>
            <a:ext cx="2895591" cy="871538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900" y="3516511"/>
            <a:ext cx="321469" cy="257175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7281518" y="3468291"/>
            <a:ext cx="82214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30M+</a:t>
            </a:r>
            <a:endParaRPr lang="en-US" sz="2025" dirty="0"/>
          </a:p>
        </p:txBody>
      </p:sp>
      <p:sp>
        <p:nvSpPr>
          <p:cNvPr id="29" name="Text 20"/>
          <p:cNvSpPr/>
          <p:nvPr/>
        </p:nvSpPr>
        <p:spPr>
          <a:xfrm>
            <a:off x="6191231" y="3843338"/>
            <a:ext cx="26241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Usuários no mundo todo</a:t>
            </a:r>
            <a:endParaRPr lang="en-US" sz="900" dirty="0"/>
          </a:p>
        </p:txBody>
      </p:sp>
      <p:sp>
        <p:nvSpPr>
          <p:cNvPr id="30" name="Shape 21"/>
          <p:cNvSpPr/>
          <p:nvPr/>
        </p:nvSpPr>
        <p:spPr>
          <a:xfrm>
            <a:off x="285750" y="4629150"/>
            <a:ext cx="228600" cy="228600"/>
          </a:xfrm>
          <a:prstGeom prst="ellipse">
            <a:avLst/>
          </a:prstGeom>
          <a:solidFill>
            <a:srgbClr val="10B981">
              <a:alpha val="20000"/>
            </a:srgbClr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9437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76" y="242888"/>
            <a:ext cx="257175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416751" y="228600"/>
            <a:ext cx="675338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Principais Componentes de um Projeto com Arduino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228600" y="742950"/>
            <a:ext cx="2781291" cy="290036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44" y="914400"/>
            <a:ext cx="257175" cy="25717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00050" y="1257300"/>
            <a:ext cx="2438391" cy="200025"/>
          </a:xfrm>
          <a:prstGeom prst="rect">
            <a:avLst/>
          </a:prstGeom>
          <a:solidFill>
            <a:srgbClr val="22C55E"/>
          </a:solidFill>
          <a:ln/>
        </p:spPr>
      </p:sp>
      <p:sp>
        <p:nvSpPr>
          <p:cNvPr id="8" name="Text 3"/>
          <p:cNvSpPr/>
          <p:nvPr/>
        </p:nvSpPr>
        <p:spPr>
          <a:xfrm>
            <a:off x="400050" y="1257300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22C5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Placas Arduino</a:t>
            </a:r>
            <a:endParaRPr lang="en-US" sz="1125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614488"/>
            <a:ext cx="85725" cy="8572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2925" y="1571625"/>
            <a:ext cx="7526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Uno</a:t>
            </a:r>
            <a:endParaRPr lang="en-US" sz="9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1843088"/>
            <a:ext cx="85725" cy="8572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2925" y="1800225"/>
            <a:ext cx="8318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Mega</a:t>
            </a:r>
            <a:endParaRPr lang="en-US" sz="9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2071688"/>
            <a:ext cx="85725" cy="8572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2925" y="2028825"/>
            <a:ext cx="82010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Nano</a:t>
            </a:r>
            <a:endParaRPr lang="en-US" sz="9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2314575"/>
            <a:ext cx="2438391" cy="914400"/>
          </a:xfrm>
          <a:prstGeom prst="rect">
            <a:avLst/>
          </a:prstGeom>
        </p:spPr>
      </p:pic>
      <p:sp>
        <p:nvSpPr>
          <p:cNvPr id="16" name="Shape 7"/>
          <p:cNvSpPr/>
          <p:nvPr/>
        </p:nvSpPr>
        <p:spPr>
          <a:xfrm>
            <a:off x="3181341" y="742950"/>
            <a:ext cx="2781291" cy="290036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605" y="914400"/>
            <a:ext cx="160734" cy="257175"/>
          </a:xfrm>
          <a:prstGeom prst="rect">
            <a:avLst/>
          </a:prstGeom>
        </p:spPr>
      </p:pic>
      <p:sp>
        <p:nvSpPr>
          <p:cNvPr id="18" name="Shape 8"/>
          <p:cNvSpPr/>
          <p:nvPr/>
        </p:nvSpPr>
        <p:spPr>
          <a:xfrm>
            <a:off x="3352791" y="1257300"/>
            <a:ext cx="2438391" cy="200025"/>
          </a:xfrm>
          <a:prstGeom prst="rect">
            <a:avLst/>
          </a:prstGeom>
          <a:solidFill>
            <a:srgbClr val="22C55E"/>
          </a:solidFill>
          <a:ln/>
        </p:spPr>
      </p:sp>
      <p:sp>
        <p:nvSpPr>
          <p:cNvPr id="19" name="Text 9"/>
          <p:cNvSpPr/>
          <p:nvPr/>
        </p:nvSpPr>
        <p:spPr>
          <a:xfrm>
            <a:off x="3352791" y="1257300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22C5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Sensores</a:t>
            </a:r>
            <a:endParaRPr lang="en-US" sz="1125" dirty="0"/>
          </a:p>
        </p:txBody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791" y="1614488"/>
            <a:ext cx="85725" cy="85725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3495666" y="1571625"/>
            <a:ext cx="7630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Temperatura</a:t>
            </a:r>
            <a:endParaRPr lang="en-US" sz="900" dirty="0"/>
          </a:p>
        </p:txBody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791" y="1843088"/>
            <a:ext cx="85725" cy="85725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3495666" y="1800225"/>
            <a:ext cx="5605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Umidade</a:t>
            </a:r>
            <a:endParaRPr lang="en-US" sz="900" dirty="0"/>
          </a:p>
        </p:txBody>
      </p:sp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2791" y="2071688"/>
            <a:ext cx="85725" cy="85725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3495666" y="2028825"/>
            <a:ext cx="6819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Movimento</a:t>
            </a:r>
            <a:endParaRPr lang="en-US" sz="900" dirty="0"/>
          </a:p>
        </p:txBody>
      </p:sp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2791" y="2300288"/>
            <a:ext cx="85725" cy="85725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3495666" y="2257425"/>
            <a:ext cx="73759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Ultrassônico</a:t>
            </a:r>
            <a:endParaRPr lang="en-US" sz="900" dirty="0"/>
          </a:p>
        </p:txBody>
      </p:sp>
      <p:pic>
        <p:nvPicPr>
          <p:cNvPr id="2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2791" y="2543175"/>
            <a:ext cx="2438391" cy="914400"/>
          </a:xfrm>
          <a:prstGeom prst="rect">
            <a:avLst/>
          </a:prstGeom>
        </p:spPr>
      </p:pic>
      <p:sp>
        <p:nvSpPr>
          <p:cNvPr id="29" name="Shape 14"/>
          <p:cNvSpPr/>
          <p:nvPr/>
        </p:nvSpPr>
        <p:spPr>
          <a:xfrm>
            <a:off x="6134081" y="742950"/>
            <a:ext cx="2781319" cy="290036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3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6153" y="914400"/>
            <a:ext cx="257175" cy="257175"/>
          </a:xfrm>
          <a:prstGeom prst="rect">
            <a:avLst/>
          </a:prstGeom>
        </p:spPr>
      </p:pic>
      <p:sp>
        <p:nvSpPr>
          <p:cNvPr id="31" name="Shape 15"/>
          <p:cNvSpPr/>
          <p:nvPr/>
        </p:nvSpPr>
        <p:spPr>
          <a:xfrm>
            <a:off x="6305531" y="1257300"/>
            <a:ext cx="2438419" cy="200025"/>
          </a:xfrm>
          <a:prstGeom prst="rect">
            <a:avLst/>
          </a:prstGeom>
          <a:solidFill>
            <a:srgbClr val="22C55E"/>
          </a:solidFill>
          <a:ln/>
        </p:spPr>
      </p:sp>
      <p:sp>
        <p:nvSpPr>
          <p:cNvPr id="32" name="Text 16"/>
          <p:cNvSpPr/>
          <p:nvPr/>
        </p:nvSpPr>
        <p:spPr>
          <a:xfrm>
            <a:off x="6305531" y="1257300"/>
            <a:ext cx="25098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22C5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Atuadores</a:t>
            </a:r>
            <a:endParaRPr lang="en-US" sz="1125" dirty="0"/>
          </a:p>
        </p:txBody>
      </p:sp>
      <p:pic>
        <p:nvPicPr>
          <p:cNvPr id="3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5531" y="1614488"/>
            <a:ext cx="85725" cy="85725"/>
          </a:xfrm>
          <a:prstGeom prst="rect">
            <a:avLst/>
          </a:prstGeom>
        </p:spPr>
      </p:pic>
      <p:sp>
        <p:nvSpPr>
          <p:cNvPr id="34" name="Text 17"/>
          <p:cNvSpPr/>
          <p:nvPr/>
        </p:nvSpPr>
        <p:spPr>
          <a:xfrm>
            <a:off x="6448406" y="1571625"/>
            <a:ext cx="5188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Motores</a:t>
            </a:r>
            <a:endParaRPr lang="en-US" sz="900" dirty="0"/>
          </a:p>
        </p:txBody>
      </p:sp>
      <p:pic>
        <p:nvPicPr>
          <p:cNvPr id="3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05531" y="1843088"/>
            <a:ext cx="85725" cy="85725"/>
          </a:xfrm>
          <a:prstGeom prst="rect">
            <a:avLst/>
          </a:prstGeom>
        </p:spPr>
      </p:pic>
      <p:sp>
        <p:nvSpPr>
          <p:cNvPr id="36" name="Text 18"/>
          <p:cNvSpPr/>
          <p:nvPr/>
        </p:nvSpPr>
        <p:spPr>
          <a:xfrm>
            <a:off x="6448406" y="1800225"/>
            <a:ext cx="3330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LEDs</a:t>
            </a:r>
            <a:endParaRPr lang="en-US" sz="900" dirty="0"/>
          </a:p>
        </p:txBody>
      </p:sp>
      <p:pic>
        <p:nvPicPr>
          <p:cNvPr id="37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5531" y="2071688"/>
            <a:ext cx="85725" cy="85725"/>
          </a:xfrm>
          <a:prstGeom prst="rect">
            <a:avLst/>
          </a:prstGeom>
        </p:spPr>
      </p:pic>
      <p:sp>
        <p:nvSpPr>
          <p:cNvPr id="38" name="Text 19"/>
          <p:cNvSpPr/>
          <p:nvPr/>
        </p:nvSpPr>
        <p:spPr>
          <a:xfrm>
            <a:off x="6448406" y="2028825"/>
            <a:ext cx="43549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</a:t>
            </a:r>
            <a:endParaRPr lang="en-US" sz="900" dirty="0"/>
          </a:p>
        </p:txBody>
      </p:sp>
      <p:pic>
        <p:nvPicPr>
          <p:cNvPr id="3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05531" y="2300288"/>
            <a:ext cx="85725" cy="85725"/>
          </a:xfrm>
          <a:prstGeom prst="rect">
            <a:avLst/>
          </a:prstGeom>
        </p:spPr>
      </p:pic>
      <p:sp>
        <p:nvSpPr>
          <p:cNvPr id="40" name="Text 20"/>
          <p:cNvSpPr/>
          <p:nvPr/>
        </p:nvSpPr>
        <p:spPr>
          <a:xfrm>
            <a:off x="6448406" y="2257425"/>
            <a:ext cx="8533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Servo motores</a:t>
            </a:r>
            <a:endParaRPr lang="en-US" sz="900" dirty="0"/>
          </a:p>
        </p:txBody>
      </p:sp>
      <p:pic>
        <p:nvPicPr>
          <p:cNvPr id="41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05531" y="2543175"/>
            <a:ext cx="2438419" cy="914400"/>
          </a:xfrm>
          <a:prstGeom prst="rect">
            <a:avLst/>
          </a:prstGeom>
        </p:spPr>
      </p:pic>
      <p:sp>
        <p:nvSpPr>
          <p:cNvPr id="42" name="Shape 21"/>
          <p:cNvSpPr/>
          <p:nvPr/>
        </p:nvSpPr>
        <p:spPr>
          <a:xfrm>
            <a:off x="228600" y="3800475"/>
            <a:ext cx="2781291" cy="290036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43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0644" y="3971925"/>
            <a:ext cx="257175" cy="257175"/>
          </a:xfrm>
          <a:prstGeom prst="rect">
            <a:avLst/>
          </a:prstGeom>
        </p:spPr>
      </p:pic>
      <p:sp>
        <p:nvSpPr>
          <p:cNvPr id="44" name="Shape 22"/>
          <p:cNvSpPr/>
          <p:nvPr/>
        </p:nvSpPr>
        <p:spPr>
          <a:xfrm>
            <a:off x="400050" y="4314825"/>
            <a:ext cx="2438391" cy="200025"/>
          </a:xfrm>
          <a:prstGeom prst="rect">
            <a:avLst/>
          </a:prstGeom>
          <a:solidFill>
            <a:srgbClr val="22C55E"/>
          </a:solidFill>
          <a:ln/>
        </p:spPr>
      </p:sp>
      <p:sp>
        <p:nvSpPr>
          <p:cNvPr id="45" name="Text 23"/>
          <p:cNvSpPr/>
          <p:nvPr/>
        </p:nvSpPr>
        <p:spPr>
          <a:xfrm>
            <a:off x="400050" y="431482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22C5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Protoboard</a:t>
            </a:r>
            <a:endParaRPr lang="en-US" sz="1125" dirty="0"/>
          </a:p>
        </p:txBody>
      </p:sp>
      <p:pic>
        <p:nvPicPr>
          <p:cNvPr id="46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0050" y="4672013"/>
            <a:ext cx="85725" cy="85725"/>
          </a:xfrm>
          <a:prstGeom prst="rect">
            <a:avLst/>
          </a:prstGeom>
        </p:spPr>
      </p:pic>
      <p:sp>
        <p:nvSpPr>
          <p:cNvPr id="47" name="Text 24"/>
          <p:cNvSpPr/>
          <p:nvPr/>
        </p:nvSpPr>
        <p:spPr>
          <a:xfrm>
            <a:off x="542925" y="4629150"/>
            <a:ext cx="12182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Protoboard 400 furos</a:t>
            </a:r>
            <a:endParaRPr lang="en-US" sz="900" dirty="0"/>
          </a:p>
        </p:txBody>
      </p:sp>
      <p:pic>
        <p:nvPicPr>
          <p:cNvPr id="48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0050" y="4900613"/>
            <a:ext cx="85725" cy="85725"/>
          </a:xfrm>
          <a:prstGeom prst="rect">
            <a:avLst/>
          </a:prstGeom>
        </p:spPr>
      </p:pic>
      <p:sp>
        <p:nvSpPr>
          <p:cNvPr id="49" name="Text 25"/>
          <p:cNvSpPr/>
          <p:nvPr/>
        </p:nvSpPr>
        <p:spPr>
          <a:xfrm>
            <a:off x="542925" y="4857750"/>
            <a:ext cx="7028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Fios jumper</a:t>
            </a:r>
            <a:endParaRPr lang="en-US" sz="900" dirty="0"/>
          </a:p>
        </p:txBody>
      </p:sp>
      <p:pic>
        <p:nvPicPr>
          <p:cNvPr id="50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0050" y="5129213"/>
            <a:ext cx="85725" cy="85725"/>
          </a:xfrm>
          <a:prstGeom prst="rect">
            <a:avLst/>
          </a:prstGeom>
        </p:spPr>
      </p:pic>
      <p:sp>
        <p:nvSpPr>
          <p:cNvPr id="51" name="Text 26"/>
          <p:cNvSpPr/>
          <p:nvPr/>
        </p:nvSpPr>
        <p:spPr>
          <a:xfrm>
            <a:off x="542925" y="5086350"/>
            <a:ext cx="8363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Macho-macho</a:t>
            </a:r>
            <a:endParaRPr lang="en-US" sz="900" dirty="0"/>
          </a:p>
        </p:txBody>
      </p:sp>
      <p:pic>
        <p:nvPicPr>
          <p:cNvPr id="52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0050" y="5357813"/>
            <a:ext cx="85725" cy="85725"/>
          </a:xfrm>
          <a:prstGeom prst="rect">
            <a:avLst/>
          </a:prstGeom>
        </p:spPr>
      </p:pic>
      <p:sp>
        <p:nvSpPr>
          <p:cNvPr id="53" name="Text 27"/>
          <p:cNvSpPr/>
          <p:nvPr/>
        </p:nvSpPr>
        <p:spPr>
          <a:xfrm>
            <a:off x="542925" y="5314950"/>
            <a:ext cx="8099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Macho-fêmea</a:t>
            </a:r>
            <a:endParaRPr lang="en-US" sz="900" dirty="0"/>
          </a:p>
        </p:txBody>
      </p:sp>
      <p:pic>
        <p:nvPicPr>
          <p:cNvPr id="54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0050" y="5600700"/>
            <a:ext cx="2438391" cy="914400"/>
          </a:xfrm>
          <a:prstGeom prst="rect">
            <a:avLst/>
          </a:prstGeom>
        </p:spPr>
      </p:pic>
      <p:sp>
        <p:nvSpPr>
          <p:cNvPr id="55" name="Shape 28"/>
          <p:cNvSpPr/>
          <p:nvPr/>
        </p:nvSpPr>
        <p:spPr>
          <a:xfrm>
            <a:off x="3181341" y="3800475"/>
            <a:ext cx="2781291" cy="290036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56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75531" y="3971925"/>
            <a:ext cx="192881" cy="257175"/>
          </a:xfrm>
          <a:prstGeom prst="rect">
            <a:avLst/>
          </a:prstGeom>
        </p:spPr>
      </p:pic>
      <p:sp>
        <p:nvSpPr>
          <p:cNvPr id="57" name="Shape 29"/>
          <p:cNvSpPr/>
          <p:nvPr/>
        </p:nvSpPr>
        <p:spPr>
          <a:xfrm>
            <a:off x="3352791" y="4314825"/>
            <a:ext cx="2438391" cy="200025"/>
          </a:xfrm>
          <a:prstGeom prst="rect">
            <a:avLst/>
          </a:prstGeom>
          <a:solidFill>
            <a:srgbClr val="22C55E"/>
          </a:solidFill>
          <a:ln/>
        </p:spPr>
      </p:sp>
      <p:sp>
        <p:nvSpPr>
          <p:cNvPr id="58" name="Text 30"/>
          <p:cNvSpPr/>
          <p:nvPr/>
        </p:nvSpPr>
        <p:spPr>
          <a:xfrm>
            <a:off x="3352791" y="431482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22C5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</a:t>
            </a:r>
            <a:endParaRPr lang="en-US" sz="1125" dirty="0"/>
          </a:p>
        </p:txBody>
      </p:sp>
      <p:pic>
        <p:nvPicPr>
          <p:cNvPr id="59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52791" y="4672013"/>
            <a:ext cx="85725" cy="85725"/>
          </a:xfrm>
          <a:prstGeom prst="rect">
            <a:avLst/>
          </a:prstGeom>
        </p:spPr>
      </p:pic>
      <p:sp>
        <p:nvSpPr>
          <p:cNvPr id="60" name="Text 31"/>
          <p:cNvSpPr/>
          <p:nvPr/>
        </p:nvSpPr>
        <p:spPr>
          <a:xfrm>
            <a:off x="3495666" y="4629150"/>
            <a:ext cx="62055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Resistores</a:t>
            </a:r>
            <a:endParaRPr lang="en-US" sz="900" dirty="0"/>
          </a:p>
        </p:txBody>
      </p:sp>
      <p:pic>
        <p:nvPicPr>
          <p:cNvPr id="61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52791" y="4900613"/>
            <a:ext cx="85725" cy="85725"/>
          </a:xfrm>
          <a:prstGeom prst="rect">
            <a:avLst/>
          </a:prstGeom>
        </p:spPr>
      </p:pic>
      <p:sp>
        <p:nvSpPr>
          <p:cNvPr id="62" name="Text 32"/>
          <p:cNvSpPr/>
          <p:nvPr/>
        </p:nvSpPr>
        <p:spPr>
          <a:xfrm>
            <a:off x="3495666" y="4857750"/>
            <a:ext cx="7224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Transistores</a:t>
            </a:r>
            <a:endParaRPr lang="en-US" sz="900" dirty="0"/>
          </a:p>
        </p:txBody>
      </p:sp>
      <p:pic>
        <p:nvPicPr>
          <p:cNvPr id="63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52791" y="5129213"/>
            <a:ext cx="85725" cy="85725"/>
          </a:xfrm>
          <a:prstGeom prst="rect">
            <a:avLst/>
          </a:prstGeom>
        </p:spPr>
      </p:pic>
      <p:sp>
        <p:nvSpPr>
          <p:cNvPr id="64" name="Text 33"/>
          <p:cNvSpPr/>
          <p:nvPr/>
        </p:nvSpPr>
        <p:spPr>
          <a:xfrm>
            <a:off x="3495666" y="5086350"/>
            <a:ext cx="701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Capacitores</a:t>
            </a:r>
            <a:endParaRPr lang="en-US" sz="900" dirty="0"/>
          </a:p>
        </p:txBody>
      </p:sp>
      <p:pic>
        <p:nvPicPr>
          <p:cNvPr id="65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52791" y="5357813"/>
            <a:ext cx="85725" cy="85725"/>
          </a:xfrm>
          <a:prstGeom prst="rect">
            <a:avLst/>
          </a:prstGeom>
        </p:spPr>
      </p:pic>
      <p:sp>
        <p:nvSpPr>
          <p:cNvPr id="66" name="Text 34"/>
          <p:cNvSpPr/>
          <p:nvPr/>
        </p:nvSpPr>
        <p:spPr>
          <a:xfrm>
            <a:off x="3495666" y="5314950"/>
            <a:ext cx="44774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Diodos</a:t>
            </a:r>
            <a:endParaRPr lang="en-US" sz="900" dirty="0"/>
          </a:p>
        </p:txBody>
      </p:sp>
      <p:pic>
        <p:nvPicPr>
          <p:cNvPr id="67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352791" y="5600700"/>
            <a:ext cx="2438391" cy="914400"/>
          </a:xfrm>
          <a:prstGeom prst="rect">
            <a:avLst/>
          </a:prstGeom>
        </p:spPr>
      </p:pic>
      <p:sp>
        <p:nvSpPr>
          <p:cNvPr id="68" name="Shape 35"/>
          <p:cNvSpPr/>
          <p:nvPr/>
        </p:nvSpPr>
        <p:spPr>
          <a:xfrm>
            <a:off x="6134081" y="3800475"/>
            <a:ext cx="2781319" cy="290036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69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12227" y="3971925"/>
            <a:ext cx="225028" cy="257175"/>
          </a:xfrm>
          <a:prstGeom prst="rect">
            <a:avLst/>
          </a:prstGeom>
        </p:spPr>
      </p:pic>
      <p:sp>
        <p:nvSpPr>
          <p:cNvPr id="70" name="Shape 36"/>
          <p:cNvSpPr/>
          <p:nvPr/>
        </p:nvSpPr>
        <p:spPr>
          <a:xfrm>
            <a:off x="6305531" y="4314825"/>
            <a:ext cx="2438419" cy="200025"/>
          </a:xfrm>
          <a:prstGeom prst="rect">
            <a:avLst/>
          </a:prstGeom>
          <a:solidFill>
            <a:srgbClr val="22C55E"/>
          </a:solidFill>
          <a:ln/>
        </p:spPr>
      </p:sp>
      <p:sp>
        <p:nvSpPr>
          <p:cNvPr id="71" name="Text 37"/>
          <p:cNvSpPr/>
          <p:nvPr/>
        </p:nvSpPr>
        <p:spPr>
          <a:xfrm>
            <a:off x="6305531" y="4314825"/>
            <a:ext cx="25098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22C5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Kit Starter</a:t>
            </a:r>
            <a:endParaRPr lang="en-US" sz="1125" dirty="0"/>
          </a:p>
        </p:txBody>
      </p:sp>
      <p:pic>
        <p:nvPicPr>
          <p:cNvPr id="72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305531" y="4672013"/>
            <a:ext cx="85725" cy="85725"/>
          </a:xfrm>
          <a:prstGeom prst="rect">
            <a:avLst/>
          </a:prstGeom>
        </p:spPr>
      </p:pic>
      <p:sp>
        <p:nvSpPr>
          <p:cNvPr id="73" name="Text 38"/>
          <p:cNvSpPr/>
          <p:nvPr/>
        </p:nvSpPr>
        <p:spPr>
          <a:xfrm>
            <a:off x="6448406" y="4629150"/>
            <a:ext cx="7482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Kit completo</a:t>
            </a:r>
            <a:endParaRPr lang="en-US" sz="900" dirty="0"/>
          </a:p>
        </p:txBody>
      </p:sp>
      <p:pic>
        <p:nvPicPr>
          <p:cNvPr id="74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5531" y="4900613"/>
            <a:ext cx="85725" cy="85725"/>
          </a:xfrm>
          <a:prstGeom prst="rect">
            <a:avLst/>
          </a:prstGeom>
        </p:spPr>
      </p:pic>
      <p:sp>
        <p:nvSpPr>
          <p:cNvPr id="75" name="Text 39"/>
          <p:cNvSpPr/>
          <p:nvPr/>
        </p:nvSpPr>
        <p:spPr>
          <a:xfrm>
            <a:off x="6448406" y="4857750"/>
            <a:ext cx="6711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248+ peças</a:t>
            </a:r>
            <a:endParaRPr lang="en-US" sz="900" dirty="0"/>
          </a:p>
        </p:txBody>
      </p:sp>
      <p:pic>
        <p:nvPicPr>
          <p:cNvPr id="7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305531" y="5129213"/>
            <a:ext cx="85725" cy="85725"/>
          </a:xfrm>
          <a:prstGeom prst="rect">
            <a:avLst/>
          </a:prstGeom>
        </p:spPr>
      </p:pic>
      <p:sp>
        <p:nvSpPr>
          <p:cNvPr id="77" name="Text 40"/>
          <p:cNvSpPr/>
          <p:nvPr/>
        </p:nvSpPr>
        <p:spPr>
          <a:xfrm>
            <a:off x="6448406" y="5086350"/>
            <a:ext cx="11506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Ideal para iniciantes</a:t>
            </a:r>
            <a:endParaRPr lang="en-US" sz="900" dirty="0"/>
          </a:p>
        </p:txBody>
      </p:sp>
      <p:pic>
        <p:nvPicPr>
          <p:cNvPr id="78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05531" y="5357813"/>
            <a:ext cx="85725" cy="85725"/>
          </a:xfrm>
          <a:prstGeom prst="rect">
            <a:avLst/>
          </a:prstGeom>
        </p:spPr>
      </p:pic>
      <p:sp>
        <p:nvSpPr>
          <p:cNvPr id="79" name="Text 41"/>
          <p:cNvSpPr/>
          <p:nvPr/>
        </p:nvSpPr>
        <p:spPr>
          <a:xfrm>
            <a:off x="6448406" y="5314950"/>
            <a:ext cx="9916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Projetos diversos</a:t>
            </a:r>
            <a:endParaRPr lang="en-US" sz="900" dirty="0"/>
          </a:p>
        </p:txBody>
      </p:sp>
      <p:pic>
        <p:nvPicPr>
          <p:cNvPr id="80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305531" y="5600700"/>
            <a:ext cx="2438419" cy="914400"/>
          </a:xfrm>
          <a:prstGeom prst="rect">
            <a:avLst/>
          </a:prstGeom>
        </p:spPr>
      </p:pic>
      <p:sp>
        <p:nvSpPr>
          <p:cNvPr id="81" name="Shape 42"/>
          <p:cNvSpPr/>
          <p:nvPr/>
        </p:nvSpPr>
        <p:spPr>
          <a:xfrm>
            <a:off x="285750" y="6457950"/>
            <a:ext cx="171450" cy="171450"/>
          </a:xfrm>
          <a:prstGeom prst="ellipse">
            <a:avLst/>
          </a:prstGeom>
          <a:solidFill>
            <a:srgbClr val="10B981">
              <a:alpha val="20000"/>
            </a:srgbClr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15" y="242888"/>
            <a:ext cx="192881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877396" y="228600"/>
            <a:ext cx="376782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Noções Básicas de Eletrônica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228600" y="685800"/>
            <a:ext cx="4229100" cy="215741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885825"/>
            <a:ext cx="128588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4363" y="857250"/>
            <a:ext cx="1038439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Lei de Ohm</a:t>
            </a:r>
            <a:endParaRPr lang="en-US" sz="1350" dirty="0"/>
          </a:p>
        </p:txBody>
      </p:sp>
      <p:sp>
        <p:nvSpPr>
          <p:cNvPr id="8" name="Shape 3"/>
          <p:cNvSpPr/>
          <p:nvPr/>
        </p:nvSpPr>
        <p:spPr>
          <a:xfrm>
            <a:off x="400050" y="1200150"/>
            <a:ext cx="3886200" cy="1000125"/>
          </a:xfrm>
          <a:prstGeom prst="rect">
            <a:avLst/>
          </a:prstGeom>
          <a:solidFill>
            <a:srgbClr val="22C55E">
              <a:alpha val="10000"/>
            </a:srgbClr>
          </a:solidFill>
          <a:ln w="198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514350" y="1314450"/>
            <a:ext cx="3729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 = I × R</a:t>
            </a:r>
            <a:endParaRPr lang="en-US" sz="1688" dirty="0"/>
          </a:p>
        </p:txBody>
      </p:sp>
      <p:sp>
        <p:nvSpPr>
          <p:cNvPr id="10" name="Text 5"/>
          <p:cNvSpPr/>
          <p:nvPr/>
        </p:nvSpPr>
        <p:spPr>
          <a:xfrm>
            <a:off x="1933166" y="1632347"/>
            <a:ext cx="1364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</a:t>
            </a:r>
            <a:endParaRPr lang="en-US" sz="788" dirty="0"/>
          </a:p>
        </p:txBody>
      </p:sp>
      <p:sp>
        <p:nvSpPr>
          <p:cNvPr id="11" name="Text 6"/>
          <p:cNvSpPr/>
          <p:nvPr/>
        </p:nvSpPr>
        <p:spPr>
          <a:xfrm>
            <a:off x="1998185" y="1632347"/>
            <a:ext cx="8263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 Tensão (Volts)</a:t>
            </a:r>
            <a:endParaRPr lang="en-US" sz="788" dirty="0"/>
          </a:p>
        </p:txBody>
      </p:sp>
      <p:sp>
        <p:nvSpPr>
          <p:cNvPr id="12" name="Text 7"/>
          <p:cNvSpPr/>
          <p:nvPr/>
        </p:nvSpPr>
        <p:spPr>
          <a:xfrm>
            <a:off x="1809071" y="1775222"/>
            <a:ext cx="11036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endParaRPr lang="en-US" sz="788" dirty="0"/>
          </a:p>
        </p:txBody>
      </p:sp>
      <p:sp>
        <p:nvSpPr>
          <p:cNvPr id="13" name="Text 8"/>
          <p:cNvSpPr/>
          <p:nvPr/>
        </p:nvSpPr>
        <p:spPr>
          <a:xfrm>
            <a:off x="1847999" y="1775222"/>
            <a:ext cx="110066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 Corrente (Ampères)</a:t>
            </a:r>
            <a:endParaRPr lang="en-US" sz="788" dirty="0"/>
          </a:p>
        </p:txBody>
      </p:sp>
      <p:sp>
        <p:nvSpPr>
          <p:cNvPr id="14" name="Text 9"/>
          <p:cNvSpPr/>
          <p:nvPr/>
        </p:nvSpPr>
        <p:spPr>
          <a:xfrm>
            <a:off x="1809601" y="1918097"/>
            <a:ext cx="1374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</a:t>
            </a:r>
            <a:endParaRPr lang="en-US" sz="788" dirty="0"/>
          </a:p>
        </p:txBody>
      </p:sp>
      <p:sp>
        <p:nvSpPr>
          <p:cNvPr id="15" name="Text 10"/>
          <p:cNvSpPr/>
          <p:nvPr/>
        </p:nvSpPr>
        <p:spPr>
          <a:xfrm>
            <a:off x="1875625" y="1918097"/>
            <a:ext cx="107248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 Resistência (Ohms)</a:t>
            </a:r>
            <a:endParaRPr lang="en-US" sz="788" dirty="0"/>
          </a:p>
        </p:txBody>
      </p:sp>
      <p:sp>
        <p:nvSpPr>
          <p:cNvPr id="16" name="Text 11"/>
          <p:cNvSpPr/>
          <p:nvPr/>
        </p:nvSpPr>
        <p:spPr>
          <a:xfrm>
            <a:off x="400050" y="2286000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Relação fundamental entre tensão, corrente e resistência em circuitos elétricos.</a:t>
            </a:r>
            <a:endParaRPr lang="en-US" sz="900" dirty="0"/>
          </a:p>
        </p:txBody>
      </p:sp>
      <p:sp>
        <p:nvSpPr>
          <p:cNvPr id="17" name="Shape 12"/>
          <p:cNvSpPr/>
          <p:nvPr/>
        </p:nvSpPr>
        <p:spPr>
          <a:xfrm>
            <a:off x="228600" y="2971800"/>
            <a:ext cx="4229100" cy="135731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400050" y="3143250"/>
            <a:ext cx="39576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Conceitos Fundamentais</a:t>
            </a:r>
            <a:endParaRPr lang="en-US" sz="1125" dirty="0"/>
          </a:p>
        </p:txBody>
      </p:sp>
      <p:sp>
        <p:nvSpPr>
          <p:cNvPr id="19" name="Shape 14"/>
          <p:cNvSpPr/>
          <p:nvPr/>
        </p:nvSpPr>
        <p:spPr>
          <a:xfrm>
            <a:off x="400050" y="3486150"/>
            <a:ext cx="114300" cy="114300"/>
          </a:xfrm>
          <a:prstGeom prst="ellipse">
            <a:avLst/>
          </a:prstGeom>
          <a:solidFill>
            <a:srgbClr val="EF4444"/>
          </a:solidFill>
          <a:ln/>
        </p:spPr>
      </p:sp>
      <p:sp>
        <p:nvSpPr>
          <p:cNvPr id="20" name="Text 15"/>
          <p:cNvSpPr/>
          <p:nvPr/>
        </p:nvSpPr>
        <p:spPr>
          <a:xfrm>
            <a:off x="600075" y="3464719"/>
            <a:ext cx="6088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Corrente:</a:t>
            </a:r>
            <a:endParaRPr lang="en-US" sz="900" dirty="0"/>
          </a:p>
        </p:txBody>
      </p:sp>
      <p:sp>
        <p:nvSpPr>
          <p:cNvPr id="21" name="Text 16"/>
          <p:cNvSpPr/>
          <p:nvPr/>
        </p:nvSpPr>
        <p:spPr>
          <a:xfrm>
            <a:off x="1167250" y="3464719"/>
            <a:ext cx="9915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Fluxo de elétrons</a:t>
            </a:r>
            <a:endParaRPr lang="en-US" sz="900" dirty="0"/>
          </a:p>
        </p:txBody>
      </p:sp>
      <p:sp>
        <p:nvSpPr>
          <p:cNvPr id="22" name="Shape 17"/>
          <p:cNvSpPr/>
          <p:nvPr/>
        </p:nvSpPr>
        <p:spPr>
          <a:xfrm>
            <a:off x="400050" y="3743325"/>
            <a:ext cx="114300" cy="11430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23" name="Text 18"/>
          <p:cNvSpPr/>
          <p:nvPr/>
        </p:nvSpPr>
        <p:spPr>
          <a:xfrm>
            <a:off x="600075" y="3721894"/>
            <a:ext cx="5014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Tensão:</a:t>
            </a:r>
            <a:endParaRPr lang="en-US" sz="900" dirty="0"/>
          </a:p>
        </p:txBody>
      </p:sp>
      <p:sp>
        <p:nvSpPr>
          <p:cNvPr id="24" name="Text 19"/>
          <p:cNvSpPr/>
          <p:nvPr/>
        </p:nvSpPr>
        <p:spPr>
          <a:xfrm>
            <a:off x="1059814" y="3721894"/>
            <a:ext cx="12751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Diferença de potencial</a:t>
            </a:r>
            <a:endParaRPr lang="en-US" sz="900" dirty="0"/>
          </a:p>
        </p:txBody>
      </p:sp>
      <p:sp>
        <p:nvSpPr>
          <p:cNvPr id="25" name="Shape 20"/>
          <p:cNvSpPr/>
          <p:nvPr/>
        </p:nvSpPr>
        <p:spPr>
          <a:xfrm>
            <a:off x="400050" y="4000500"/>
            <a:ext cx="114300" cy="114300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26" name="Text 21"/>
          <p:cNvSpPr/>
          <p:nvPr/>
        </p:nvSpPr>
        <p:spPr>
          <a:xfrm>
            <a:off x="600075" y="3979069"/>
            <a:ext cx="7504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Resistência:</a:t>
            </a:r>
            <a:endParaRPr lang="en-US" sz="900" dirty="0"/>
          </a:p>
        </p:txBody>
      </p:sp>
      <p:sp>
        <p:nvSpPr>
          <p:cNvPr id="27" name="Text 22"/>
          <p:cNvSpPr/>
          <p:nvPr/>
        </p:nvSpPr>
        <p:spPr>
          <a:xfrm>
            <a:off x="1308757" y="3979069"/>
            <a:ext cx="10320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Oposição ao fluxo</a:t>
            </a:r>
            <a:endParaRPr lang="en-US" sz="900" dirty="0"/>
          </a:p>
        </p:txBody>
      </p:sp>
      <p:sp>
        <p:nvSpPr>
          <p:cNvPr id="28" name="Shape 23"/>
          <p:cNvSpPr/>
          <p:nvPr/>
        </p:nvSpPr>
        <p:spPr>
          <a:xfrm>
            <a:off x="4686300" y="685800"/>
            <a:ext cx="4229100" cy="2643188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885825"/>
            <a:ext cx="160734" cy="142875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5104209" y="857250"/>
            <a:ext cx="132575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Tipos de Circuitos</a:t>
            </a:r>
            <a:endParaRPr lang="en-US" sz="1125" dirty="0"/>
          </a:p>
        </p:txBody>
      </p:sp>
      <p:sp>
        <p:nvSpPr>
          <p:cNvPr id="31" name="Shape 25"/>
          <p:cNvSpPr/>
          <p:nvPr/>
        </p:nvSpPr>
        <p:spPr>
          <a:xfrm>
            <a:off x="4857750" y="1171575"/>
            <a:ext cx="3886200" cy="871538"/>
          </a:xfrm>
          <a:prstGeom prst="rect">
            <a:avLst/>
          </a:prstGeom>
          <a:solidFill>
            <a:srgbClr val="1E293B">
              <a:alpha val="80000"/>
            </a:srgbClr>
          </a:solidFill>
          <a:ln w="99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32" name="Text 26"/>
          <p:cNvSpPr/>
          <p:nvPr/>
        </p:nvSpPr>
        <p:spPr>
          <a:xfrm>
            <a:off x="4972050" y="1285875"/>
            <a:ext cx="3729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EE7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Circuito em Série</a:t>
            </a:r>
            <a:endParaRPr lang="en-US" sz="1013" dirty="0"/>
          </a:p>
        </p:txBody>
      </p:sp>
      <p:sp>
        <p:nvSpPr>
          <p:cNvPr id="33" name="Shape 27"/>
          <p:cNvSpPr/>
          <p:nvPr/>
        </p:nvSpPr>
        <p:spPr>
          <a:xfrm>
            <a:off x="6000750" y="1543050"/>
            <a:ext cx="171450" cy="171450"/>
          </a:xfrm>
          <a:prstGeom prst="ellipse">
            <a:avLst/>
          </a:prstGeom>
          <a:solidFill>
            <a:srgbClr val="F59E0B"/>
          </a:solidFill>
          <a:ln/>
        </p:spPr>
      </p:sp>
      <p:sp>
        <p:nvSpPr>
          <p:cNvPr id="34" name="Shape 28"/>
          <p:cNvSpPr/>
          <p:nvPr/>
        </p:nvSpPr>
        <p:spPr>
          <a:xfrm>
            <a:off x="6229350" y="1614488"/>
            <a:ext cx="228600" cy="28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Shape 29"/>
          <p:cNvSpPr/>
          <p:nvPr/>
        </p:nvSpPr>
        <p:spPr>
          <a:xfrm>
            <a:off x="6515100" y="1571625"/>
            <a:ext cx="114300" cy="114300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36" name="Shape 30"/>
          <p:cNvSpPr/>
          <p:nvPr/>
        </p:nvSpPr>
        <p:spPr>
          <a:xfrm>
            <a:off x="6686550" y="1614488"/>
            <a:ext cx="228600" cy="28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7" name="Shape 31"/>
          <p:cNvSpPr/>
          <p:nvPr/>
        </p:nvSpPr>
        <p:spPr>
          <a:xfrm>
            <a:off x="6972300" y="1571625"/>
            <a:ext cx="114300" cy="114300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38" name="Shape 32"/>
          <p:cNvSpPr/>
          <p:nvPr/>
        </p:nvSpPr>
        <p:spPr>
          <a:xfrm>
            <a:off x="7143750" y="1614488"/>
            <a:ext cx="228600" cy="28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9" name="Shape 33"/>
          <p:cNvSpPr/>
          <p:nvPr/>
        </p:nvSpPr>
        <p:spPr>
          <a:xfrm>
            <a:off x="7429500" y="1543050"/>
            <a:ext cx="171450" cy="171450"/>
          </a:xfrm>
          <a:prstGeom prst="ellipse">
            <a:avLst/>
          </a:prstGeom>
          <a:solidFill>
            <a:srgbClr val="6B7280"/>
          </a:solidFill>
          <a:ln/>
        </p:spPr>
      </p:sp>
      <p:sp>
        <p:nvSpPr>
          <p:cNvPr id="40" name="Text 34"/>
          <p:cNvSpPr/>
          <p:nvPr/>
        </p:nvSpPr>
        <p:spPr>
          <a:xfrm>
            <a:off x="4972050" y="1771650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conectados em sequência</a:t>
            </a:r>
            <a:endParaRPr lang="en-US" sz="788" dirty="0"/>
          </a:p>
        </p:txBody>
      </p:sp>
      <p:sp>
        <p:nvSpPr>
          <p:cNvPr id="41" name="Shape 35"/>
          <p:cNvSpPr/>
          <p:nvPr/>
        </p:nvSpPr>
        <p:spPr>
          <a:xfrm>
            <a:off x="4857750" y="2143125"/>
            <a:ext cx="3886200" cy="985838"/>
          </a:xfrm>
          <a:prstGeom prst="rect">
            <a:avLst/>
          </a:prstGeom>
          <a:solidFill>
            <a:srgbClr val="1E293B">
              <a:alpha val="80000"/>
            </a:srgbClr>
          </a:solidFill>
          <a:ln w="99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42" name="Text 36"/>
          <p:cNvSpPr/>
          <p:nvPr/>
        </p:nvSpPr>
        <p:spPr>
          <a:xfrm>
            <a:off x="4972050" y="2257425"/>
            <a:ext cx="3729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6EE7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Circuito em Paralelo</a:t>
            </a:r>
            <a:endParaRPr lang="en-US" sz="1013" dirty="0"/>
          </a:p>
        </p:txBody>
      </p:sp>
      <p:sp>
        <p:nvSpPr>
          <p:cNvPr id="43" name="Shape 37"/>
          <p:cNvSpPr/>
          <p:nvPr/>
        </p:nvSpPr>
        <p:spPr>
          <a:xfrm>
            <a:off x="6343650" y="2557463"/>
            <a:ext cx="171450" cy="171450"/>
          </a:xfrm>
          <a:prstGeom prst="ellipse">
            <a:avLst/>
          </a:prstGeom>
          <a:solidFill>
            <a:srgbClr val="F59E0B"/>
          </a:solidFill>
          <a:ln/>
        </p:spPr>
      </p:sp>
      <p:sp>
        <p:nvSpPr>
          <p:cNvPr id="44" name="Shape 38"/>
          <p:cNvSpPr/>
          <p:nvPr/>
        </p:nvSpPr>
        <p:spPr>
          <a:xfrm>
            <a:off x="6572250" y="2557463"/>
            <a:ext cx="171450" cy="28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5" name="Shape 39"/>
          <p:cNvSpPr/>
          <p:nvPr/>
        </p:nvSpPr>
        <p:spPr>
          <a:xfrm>
            <a:off x="6743700" y="2514600"/>
            <a:ext cx="114300" cy="114300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46" name="Shape 40"/>
          <p:cNvSpPr/>
          <p:nvPr/>
        </p:nvSpPr>
        <p:spPr>
          <a:xfrm>
            <a:off x="6858000" y="2557463"/>
            <a:ext cx="171450" cy="28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7" name="Shape 41"/>
          <p:cNvSpPr/>
          <p:nvPr/>
        </p:nvSpPr>
        <p:spPr>
          <a:xfrm>
            <a:off x="6572250" y="2700338"/>
            <a:ext cx="171450" cy="28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8" name="Shape 42"/>
          <p:cNvSpPr/>
          <p:nvPr/>
        </p:nvSpPr>
        <p:spPr>
          <a:xfrm>
            <a:off x="6743700" y="2657475"/>
            <a:ext cx="114300" cy="114300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49" name="Shape 43"/>
          <p:cNvSpPr/>
          <p:nvPr/>
        </p:nvSpPr>
        <p:spPr>
          <a:xfrm>
            <a:off x="6858000" y="2700338"/>
            <a:ext cx="171450" cy="28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0" name="Shape 44"/>
          <p:cNvSpPr/>
          <p:nvPr/>
        </p:nvSpPr>
        <p:spPr>
          <a:xfrm>
            <a:off x="7086600" y="2557463"/>
            <a:ext cx="171450" cy="171450"/>
          </a:xfrm>
          <a:prstGeom prst="ellipse">
            <a:avLst/>
          </a:prstGeom>
          <a:solidFill>
            <a:srgbClr val="6B7280"/>
          </a:solidFill>
          <a:ln/>
        </p:spPr>
      </p:sp>
      <p:sp>
        <p:nvSpPr>
          <p:cNvPr id="51" name="Text 45"/>
          <p:cNvSpPr/>
          <p:nvPr/>
        </p:nvSpPr>
        <p:spPr>
          <a:xfrm>
            <a:off x="4972050" y="2857500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em ramificações separadas</a:t>
            </a:r>
            <a:endParaRPr lang="en-US" sz="788" dirty="0"/>
          </a:p>
        </p:txBody>
      </p:sp>
      <p:sp>
        <p:nvSpPr>
          <p:cNvPr id="52" name="Shape 46"/>
          <p:cNvSpPr/>
          <p:nvPr/>
        </p:nvSpPr>
        <p:spPr>
          <a:xfrm>
            <a:off x="4686300" y="3457575"/>
            <a:ext cx="4229100" cy="1385888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5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3657600"/>
            <a:ext cx="142875" cy="142875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5086350" y="3629025"/>
            <a:ext cx="176581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Proteção e Alimentação</a:t>
            </a:r>
            <a:endParaRPr lang="en-US" sz="1125" dirty="0"/>
          </a:p>
        </p:txBody>
      </p:sp>
      <p:pic>
        <p:nvPicPr>
          <p:cNvPr id="5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3971925"/>
            <a:ext cx="114300" cy="114300"/>
          </a:xfrm>
          <a:prstGeom prst="rect">
            <a:avLst/>
          </a:prstGeom>
        </p:spPr>
      </p:pic>
      <p:sp>
        <p:nvSpPr>
          <p:cNvPr id="56" name="Text 48"/>
          <p:cNvSpPr/>
          <p:nvPr/>
        </p:nvSpPr>
        <p:spPr>
          <a:xfrm>
            <a:off x="5057775" y="3950494"/>
            <a:ext cx="1397552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Resistores de proteção:</a:t>
            </a:r>
            <a:endParaRPr lang="en-US" sz="900" dirty="0"/>
          </a:p>
        </p:txBody>
      </p:sp>
      <p:sp>
        <p:nvSpPr>
          <p:cNvPr id="57" name="Text 49"/>
          <p:cNvSpPr/>
          <p:nvPr/>
        </p:nvSpPr>
        <p:spPr>
          <a:xfrm>
            <a:off x="5057775" y="4114800"/>
            <a:ext cx="22291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Limitam corrente para proteger componentes</a:t>
            </a:r>
            <a:endParaRPr lang="en-US" sz="788" dirty="0"/>
          </a:p>
        </p:txBody>
      </p:sp>
      <p:pic>
        <p:nvPicPr>
          <p:cNvPr id="5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4371975"/>
            <a:ext cx="85725" cy="114300"/>
          </a:xfrm>
          <a:prstGeom prst="rect">
            <a:avLst/>
          </a:prstGeom>
        </p:spPr>
      </p:pic>
      <p:sp>
        <p:nvSpPr>
          <p:cNvPr id="59" name="Text 50"/>
          <p:cNvSpPr/>
          <p:nvPr/>
        </p:nvSpPr>
        <p:spPr>
          <a:xfrm>
            <a:off x="5029200" y="4350544"/>
            <a:ext cx="1421216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Alimentação adequada:</a:t>
            </a:r>
            <a:endParaRPr lang="en-US" sz="900" dirty="0"/>
          </a:p>
        </p:txBody>
      </p:sp>
      <p:sp>
        <p:nvSpPr>
          <p:cNvPr id="60" name="Text 51"/>
          <p:cNvSpPr/>
          <p:nvPr/>
        </p:nvSpPr>
        <p:spPr>
          <a:xfrm>
            <a:off x="5029200" y="4514850"/>
            <a:ext cx="253516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Arduino: 5V/3.3V, periféricos conforme especificação</a:t>
            </a:r>
            <a:endParaRPr lang="en-US" sz="788" dirty="0"/>
          </a:p>
        </p:txBody>
      </p:sp>
      <p:sp>
        <p:nvSpPr>
          <p:cNvPr id="61" name="Shape 52"/>
          <p:cNvSpPr/>
          <p:nvPr/>
        </p:nvSpPr>
        <p:spPr>
          <a:xfrm>
            <a:off x="285750" y="4686300"/>
            <a:ext cx="171450" cy="171450"/>
          </a:xfrm>
          <a:prstGeom prst="ellipse">
            <a:avLst/>
          </a:prstGeom>
          <a:solidFill>
            <a:srgbClr val="3B82F6">
              <a:alpha val="20000"/>
            </a:srgbClr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579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77" y="242888"/>
            <a:ext cx="192881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07959" y="228600"/>
            <a:ext cx="450670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Exemplos de Projetos com Arduino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28600" y="628650"/>
            <a:ext cx="87582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Projetos práticos para iniciantes e intermediários</a:t>
            </a:r>
            <a:endParaRPr lang="en-US" sz="1013" dirty="0"/>
          </a:p>
        </p:txBody>
      </p:sp>
      <p:sp>
        <p:nvSpPr>
          <p:cNvPr id="6" name="Shape 2"/>
          <p:cNvSpPr/>
          <p:nvPr/>
        </p:nvSpPr>
        <p:spPr>
          <a:xfrm>
            <a:off x="228600" y="1000125"/>
            <a:ext cx="2781291" cy="2528888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91" y="1171575"/>
            <a:ext cx="192881" cy="2571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0050" y="151447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 de LEDs com Botão</a:t>
            </a:r>
            <a:endParaRPr lang="en-US" sz="1013" dirty="0"/>
          </a:p>
        </p:txBody>
      </p:sp>
      <p:sp>
        <p:nvSpPr>
          <p:cNvPr id="9" name="Shape 4"/>
          <p:cNvSpPr/>
          <p:nvPr/>
        </p:nvSpPr>
        <p:spPr>
          <a:xfrm>
            <a:off x="1351201" y="1771650"/>
            <a:ext cx="536088" cy="171450"/>
          </a:xfrm>
          <a:prstGeom prst="roundRect">
            <a:avLst/>
          </a:prstGeom>
          <a:solidFill>
            <a:srgbClr val="16A34A"/>
          </a:solidFill>
          <a:ln/>
        </p:spPr>
      </p:sp>
      <p:sp>
        <p:nvSpPr>
          <p:cNvPr id="10" name="Text 5"/>
          <p:cNvSpPr/>
          <p:nvPr/>
        </p:nvSpPr>
        <p:spPr>
          <a:xfrm>
            <a:off x="1351201" y="1771650"/>
            <a:ext cx="607526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INICIANTE</a:t>
            </a:r>
            <a:endParaRPr lang="en-US" sz="675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2057400"/>
            <a:ext cx="2438391" cy="6858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00050" y="2857500"/>
            <a:ext cx="25098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Aprenda a controlar LEDs usando botões, base para automação residencial.</a:t>
            </a:r>
            <a:endParaRPr lang="en-US" sz="788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3241477"/>
            <a:ext cx="85725" cy="857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14350" y="3227189"/>
            <a:ext cx="39162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 min</a:t>
            </a:r>
            <a:endParaRPr lang="en-US" sz="675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60" y="3241477"/>
            <a:ext cx="53578" cy="8572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02413" y="3227189"/>
            <a:ext cx="31644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R$ 15</a:t>
            </a:r>
            <a:endParaRPr lang="en-US" sz="675" dirty="0"/>
          </a:p>
        </p:txBody>
      </p:sp>
      <p:sp>
        <p:nvSpPr>
          <p:cNvPr id="17" name="Shape 9"/>
          <p:cNvSpPr/>
          <p:nvPr/>
        </p:nvSpPr>
        <p:spPr>
          <a:xfrm>
            <a:off x="3181341" y="1000125"/>
            <a:ext cx="2781291" cy="2528888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605" y="1171575"/>
            <a:ext cx="160734" cy="25717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3352791" y="151447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 de Temperatura com Display</a:t>
            </a:r>
            <a:endParaRPr lang="en-US" sz="1013" dirty="0"/>
          </a:p>
        </p:txBody>
      </p:sp>
      <p:sp>
        <p:nvSpPr>
          <p:cNvPr id="20" name="Shape 11"/>
          <p:cNvSpPr/>
          <p:nvPr/>
        </p:nvSpPr>
        <p:spPr>
          <a:xfrm>
            <a:off x="4303942" y="1771650"/>
            <a:ext cx="536088" cy="171450"/>
          </a:xfrm>
          <a:prstGeom prst="roundRect">
            <a:avLst/>
          </a:prstGeom>
          <a:solidFill>
            <a:srgbClr val="16A34A"/>
          </a:solidFill>
          <a:ln/>
        </p:spPr>
      </p:sp>
      <p:sp>
        <p:nvSpPr>
          <p:cNvPr id="21" name="Text 12"/>
          <p:cNvSpPr/>
          <p:nvPr/>
        </p:nvSpPr>
        <p:spPr>
          <a:xfrm>
            <a:off x="4303942" y="1771650"/>
            <a:ext cx="607526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INICIANTE</a:t>
            </a:r>
            <a:endParaRPr lang="en-US" sz="675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791" y="2057400"/>
            <a:ext cx="2438391" cy="6858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3352791" y="2857500"/>
            <a:ext cx="25098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Monitore temperatura ambiente e exiba dados em display LCD.</a:t>
            </a:r>
            <a:endParaRPr lang="en-US" sz="788" dirty="0"/>
          </a:p>
        </p:txBody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791" y="3241477"/>
            <a:ext cx="85725" cy="85725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3467091" y="3227189"/>
            <a:ext cx="39162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45 min</a:t>
            </a:r>
            <a:endParaRPr lang="en-US" sz="675" dirty="0"/>
          </a:p>
        </p:txBody>
      </p:sp>
      <p:pic>
        <p:nvPicPr>
          <p:cNvPr id="2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3001" y="3241477"/>
            <a:ext cx="53578" cy="85725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3955154" y="3227189"/>
            <a:ext cx="31644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R$ 35</a:t>
            </a:r>
            <a:endParaRPr lang="en-US" sz="675" dirty="0"/>
          </a:p>
        </p:txBody>
      </p:sp>
      <p:sp>
        <p:nvSpPr>
          <p:cNvPr id="28" name="Shape 16"/>
          <p:cNvSpPr/>
          <p:nvPr/>
        </p:nvSpPr>
        <p:spPr>
          <a:xfrm>
            <a:off x="6134081" y="1000125"/>
            <a:ext cx="2781319" cy="2528888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2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6153" y="1171575"/>
            <a:ext cx="257175" cy="257175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6305531" y="1514475"/>
            <a:ext cx="25098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Alarme com Sensor de Presença</a:t>
            </a:r>
            <a:endParaRPr lang="en-US" sz="1013" dirty="0"/>
          </a:p>
        </p:txBody>
      </p:sp>
      <p:sp>
        <p:nvSpPr>
          <p:cNvPr id="31" name="Shape 18"/>
          <p:cNvSpPr/>
          <p:nvPr/>
        </p:nvSpPr>
        <p:spPr>
          <a:xfrm>
            <a:off x="7135574" y="1771650"/>
            <a:ext cx="778334" cy="171450"/>
          </a:xfrm>
          <a:prstGeom prst="roundRect">
            <a:avLst/>
          </a:prstGeom>
          <a:solidFill>
            <a:srgbClr val="16A34A"/>
          </a:solidFill>
          <a:ln/>
        </p:spPr>
      </p:sp>
      <p:sp>
        <p:nvSpPr>
          <p:cNvPr id="32" name="Text 19"/>
          <p:cNvSpPr/>
          <p:nvPr/>
        </p:nvSpPr>
        <p:spPr>
          <a:xfrm>
            <a:off x="7135574" y="1771650"/>
            <a:ext cx="849771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INTERMEDIÁRIO</a:t>
            </a:r>
            <a:endParaRPr lang="en-US" sz="675" dirty="0"/>
          </a:p>
        </p:txBody>
      </p:sp>
      <p:pic>
        <p:nvPicPr>
          <p:cNvPr id="3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5531" y="2057400"/>
            <a:ext cx="2438419" cy="685800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6305531" y="2857500"/>
            <a:ext cx="250985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segurança com sensor PIR e buzzer para detecção de movimento.</a:t>
            </a:r>
            <a:endParaRPr lang="en-US" sz="788" dirty="0"/>
          </a:p>
        </p:txBody>
      </p:sp>
      <p:pic>
        <p:nvPicPr>
          <p:cNvPr id="3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5531" y="3241477"/>
            <a:ext cx="85725" cy="85725"/>
          </a:xfrm>
          <a:prstGeom prst="rect">
            <a:avLst/>
          </a:prstGeom>
        </p:spPr>
      </p:pic>
      <p:sp>
        <p:nvSpPr>
          <p:cNvPr id="36" name="Text 21"/>
          <p:cNvSpPr/>
          <p:nvPr/>
        </p:nvSpPr>
        <p:spPr>
          <a:xfrm>
            <a:off x="6419831" y="3227189"/>
            <a:ext cx="39162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60 min</a:t>
            </a:r>
            <a:endParaRPr lang="en-US" sz="675" dirty="0"/>
          </a:p>
        </p:txBody>
      </p:sp>
      <p:pic>
        <p:nvPicPr>
          <p:cNvPr id="3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5742" y="3241477"/>
            <a:ext cx="53578" cy="85725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6907895" y="3227189"/>
            <a:ext cx="31644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R$ 50</a:t>
            </a:r>
            <a:endParaRPr lang="en-US" sz="675" dirty="0"/>
          </a:p>
        </p:txBody>
      </p:sp>
      <p:sp>
        <p:nvSpPr>
          <p:cNvPr id="39" name="Shape 23"/>
          <p:cNvSpPr/>
          <p:nvPr/>
        </p:nvSpPr>
        <p:spPr>
          <a:xfrm>
            <a:off x="228600" y="3686175"/>
            <a:ext cx="2781291" cy="2528888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40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0644" y="3857625"/>
            <a:ext cx="257175" cy="257175"/>
          </a:xfrm>
          <a:prstGeom prst="rect">
            <a:avLst/>
          </a:prstGeom>
        </p:spPr>
      </p:pic>
      <p:sp>
        <p:nvSpPr>
          <p:cNvPr id="41" name="Text 24"/>
          <p:cNvSpPr/>
          <p:nvPr/>
        </p:nvSpPr>
        <p:spPr>
          <a:xfrm>
            <a:off x="400050" y="420052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Irrigação Automática</a:t>
            </a:r>
            <a:endParaRPr lang="en-US" sz="1013" dirty="0"/>
          </a:p>
        </p:txBody>
      </p:sp>
      <p:sp>
        <p:nvSpPr>
          <p:cNvPr id="42" name="Shape 25"/>
          <p:cNvSpPr/>
          <p:nvPr/>
        </p:nvSpPr>
        <p:spPr>
          <a:xfrm>
            <a:off x="1230064" y="4457700"/>
            <a:ext cx="778334" cy="171450"/>
          </a:xfrm>
          <a:prstGeom prst="roundRect">
            <a:avLst/>
          </a:prstGeom>
          <a:solidFill>
            <a:srgbClr val="16A34A"/>
          </a:solidFill>
          <a:ln/>
        </p:spPr>
      </p:sp>
      <p:sp>
        <p:nvSpPr>
          <p:cNvPr id="43" name="Text 26"/>
          <p:cNvSpPr/>
          <p:nvPr/>
        </p:nvSpPr>
        <p:spPr>
          <a:xfrm>
            <a:off x="1230064" y="4457700"/>
            <a:ext cx="849771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INTERMEDIÁRIO</a:t>
            </a:r>
            <a:endParaRPr lang="en-US" sz="675" dirty="0"/>
          </a:p>
        </p:txBody>
      </p:sp>
      <p:pic>
        <p:nvPicPr>
          <p:cNvPr id="4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050" y="4743450"/>
            <a:ext cx="2438391" cy="685800"/>
          </a:xfrm>
          <a:prstGeom prst="rect">
            <a:avLst/>
          </a:prstGeom>
        </p:spPr>
      </p:pic>
      <p:sp>
        <p:nvSpPr>
          <p:cNvPr id="45" name="Text 27"/>
          <p:cNvSpPr/>
          <p:nvPr/>
        </p:nvSpPr>
        <p:spPr>
          <a:xfrm>
            <a:off x="400050" y="5543550"/>
            <a:ext cx="25098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inteligente que rega plantas baseado na umidade do solo.</a:t>
            </a:r>
            <a:endParaRPr lang="en-US" sz="788" dirty="0"/>
          </a:p>
        </p:txBody>
      </p:sp>
      <p:pic>
        <p:nvPicPr>
          <p:cNvPr id="46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050" y="5927527"/>
            <a:ext cx="85725" cy="85725"/>
          </a:xfrm>
          <a:prstGeom prst="rect">
            <a:avLst/>
          </a:prstGeom>
        </p:spPr>
      </p:pic>
      <p:sp>
        <p:nvSpPr>
          <p:cNvPr id="47" name="Text 28"/>
          <p:cNvSpPr/>
          <p:nvPr/>
        </p:nvSpPr>
        <p:spPr>
          <a:xfrm>
            <a:off x="514350" y="5913239"/>
            <a:ext cx="39162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90 min</a:t>
            </a:r>
            <a:endParaRPr lang="en-US" sz="675" dirty="0"/>
          </a:p>
        </p:txBody>
      </p:sp>
      <p:pic>
        <p:nvPicPr>
          <p:cNvPr id="48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260" y="5927527"/>
            <a:ext cx="53578" cy="85725"/>
          </a:xfrm>
          <a:prstGeom prst="rect">
            <a:avLst/>
          </a:prstGeom>
        </p:spPr>
      </p:pic>
      <p:sp>
        <p:nvSpPr>
          <p:cNvPr id="49" name="Text 29"/>
          <p:cNvSpPr/>
          <p:nvPr/>
        </p:nvSpPr>
        <p:spPr>
          <a:xfrm>
            <a:off x="1002413" y="5913239"/>
            <a:ext cx="31644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R$ 80</a:t>
            </a:r>
            <a:endParaRPr lang="en-US" sz="675" dirty="0"/>
          </a:p>
        </p:txBody>
      </p:sp>
      <p:sp>
        <p:nvSpPr>
          <p:cNvPr id="50" name="Shape 30"/>
          <p:cNvSpPr/>
          <p:nvPr/>
        </p:nvSpPr>
        <p:spPr>
          <a:xfrm>
            <a:off x="3181341" y="3686175"/>
            <a:ext cx="2781291" cy="2528888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51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91605" y="3857625"/>
            <a:ext cx="160734" cy="257175"/>
          </a:xfrm>
          <a:prstGeom prst="rect">
            <a:avLst/>
          </a:prstGeom>
        </p:spPr>
      </p:pic>
      <p:sp>
        <p:nvSpPr>
          <p:cNvPr id="52" name="Text 31"/>
          <p:cNvSpPr/>
          <p:nvPr/>
        </p:nvSpPr>
        <p:spPr>
          <a:xfrm>
            <a:off x="3352791" y="420052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Semáforo Automatizado</a:t>
            </a:r>
            <a:endParaRPr lang="en-US" sz="1013" dirty="0"/>
          </a:p>
        </p:txBody>
      </p:sp>
      <p:sp>
        <p:nvSpPr>
          <p:cNvPr id="53" name="Shape 32"/>
          <p:cNvSpPr/>
          <p:nvPr/>
        </p:nvSpPr>
        <p:spPr>
          <a:xfrm>
            <a:off x="4303942" y="4457700"/>
            <a:ext cx="536088" cy="171450"/>
          </a:xfrm>
          <a:prstGeom prst="roundRect">
            <a:avLst/>
          </a:prstGeom>
          <a:solidFill>
            <a:srgbClr val="16A34A"/>
          </a:solidFill>
          <a:ln/>
        </p:spPr>
      </p:sp>
      <p:sp>
        <p:nvSpPr>
          <p:cNvPr id="54" name="Text 33"/>
          <p:cNvSpPr/>
          <p:nvPr/>
        </p:nvSpPr>
        <p:spPr>
          <a:xfrm>
            <a:off x="4303942" y="4457700"/>
            <a:ext cx="607526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INICIANTE</a:t>
            </a:r>
            <a:endParaRPr lang="en-US" sz="675" dirty="0"/>
          </a:p>
        </p:txBody>
      </p:sp>
      <p:pic>
        <p:nvPicPr>
          <p:cNvPr id="55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52791" y="4743450"/>
            <a:ext cx="2438391" cy="685800"/>
          </a:xfrm>
          <a:prstGeom prst="rect">
            <a:avLst/>
          </a:prstGeom>
        </p:spPr>
      </p:pic>
      <p:sp>
        <p:nvSpPr>
          <p:cNvPr id="56" name="Text 34"/>
          <p:cNvSpPr/>
          <p:nvPr/>
        </p:nvSpPr>
        <p:spPr>
          <a:xfrm>
            <a:off x="3352791" y="5543550"/>
            <a:ext cx="25098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Simule um semáforo real com temporização automática e LEDs coloridos.</a:t>
            </a:r>
            <a:endParaRPr lang="en-US" sz="788" dirty="0"/>
          </a:p>
        </p:txBody>
      </p:sp>
      <p:pic>
        <p:nvPicPr>
          <p:cNvPr id="57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52791" y="5927527"/>
            <a:ext cx="85725" cy="85725"/>
          </a:xfrm>
          <a:prstGeom prst="rect">
            <a:avLst/>
          </a:prstGeom>
        </p:spPr>
      </p:pic>
      <p:sp>
        <p:nvSpPr>
          <p:cNvPr id="58" name="Text 35"/>
          <p:cNvSpPr/>
          <p:nvPr/>
        </p:nvSpPr>
        <p:spPr>
          <a:xfrm>
            <a:off x="3467091" y="5913239"/>
            <a:ext cx="39162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 min</a:t>
            </a:r>
            <a:endParaRPr lang="en-US" sz="675" dirty="0"/>
          </a:p>
        </p:txBody>
      </p:sp>
      <p:pic>
        <p:nvPicPr>
          <p:cNvPr id="59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73001" y="5927527"/>
            <a:ext cx="53578" cy="85725"/>
          </a:xfrm>
          <a:prstGeom prst="rect">
            <a:avLst/>
          </a:prstGeom>
        </p:spPr>
      </p:pic>
      <p:sp>
        <p:nvSpPr>
          <p:cNvPr id="60" name="Text 36"/>
          <p:cNvSpPr/>
          <p:nvPr/>
        </p:nvSpPr>
        <p:spPr>
          <a:xfrm>
            <a:off x="3955154" y="5913239"/>
            <a:ext cx="31644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R$ 25</a:t>
            </a:r>
            <a:endParaRPr lang="en-US" sz="675" dirty="0"/>
          </a:p>
        </p:txBody>
      </p:sp>
      <p:sp>
        <p:nvSpPr>
          <p:cNvPr id="61" name="Shape 37"/>
          <p:cNvSpPr/>
          <p:nvPr/>
        </p:nvSpPr>
        <p:spPr>
          <a:xfrm>
            <a:off x="6134081" y="3686175"/>
            <a:ext cx="2781319" cy="2528888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62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0080" y="3857625"/>
            <a:ext cx="289322" cy="257175"/>
          </a:xfrm>
          <a:prstGeom prst="rect">
            <a:avLst/>
          </a:prstGeom>
        </p:spPr>
      </p:pic>
      <p:sp>
        <p:nvSpPr>
          <p:cNvPr id="63" name="Text 38"/>
          <p:cNvSpPr/>
          <p:nvPr/>
        </p:nvSpPr>
        <p:spPr>
          <a:xfrm>
            <a:off x="6305531" y="4200525"/>
            <a:ext cx="25098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Kit de Projetos Completo</a:t>
            </a:r>
            <a:endParaRPr lang="en-US" sz="1013" dirty="0"/>
          </a:p>
        </p:txBody>
      </p:sp>
      <p:sp>
        <p:nvSpPr>
          <p:cNvPr id="64" name="Shape 39"/>
          <p:cNvSpPr/>
          <p:nvPr/>
        </p:nvSpPr>
        <p:spPr>
          <a:xfrm>
            <a:off x="7108813" y="4457700"/>
            <a:ext cx="831828" cy="171450"/>
          </a:xfrm>
          <a:prstGeom prst="roundRect">
            <a:avLst/>
          </a:prstGeom>
          <a:solidFill>
            <a:srgbClr val="7C3AED"/>
          </a:solidFill>
          <a:ln/>
        </p:spPr>
      </p:sp>
      <p:sp>
        <p:nvSpPr>
          <p:cNvPr id="65" name="Text 40"/>
          <p:cNvSpPr/>
          <p:nvPr/>
        </p:nvSpPr>
        <p:spPr>
          <a:xfrm>
            <a:off x="7108813" y="4457700"/>
            <a:ext cx="903266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TODOS OS NÍVEIS</a:t>
            </a:r>
            <a:endParaRPr lang="en-US" sz="675" dirty="0"/>
          </a:p>
        </p:txBody>
      </p:sp>
      <p:pic>
        <p:nvPicPr>
          <p:cNvPr id="66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05531" y="4743450"/>
            <a:ext cx="2438419" cy="685800"/>
          </a:xfrm>
          <a:prstGeom prst="rect">
            <a:avLst/>
          </a:prstGeom>
        </p:spPr>
      </p:pic>
      <p:sp>
        <p:nvSpPr>
          <p:cNvPr id="67" name="Text 41"/>
          <p:cNvSpPr/>
          <p:nvPr/>
        </p:nvSpPr>
        <p:spPr>
          <a:xfrm>
            <a:off x="6305531" y="5543550"/>
            <a:ext cx="250985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Kit com todos os componentes para realizar dezenas de projetos diferentes.</a:t>
            </a:r>
            <a:endParaRPr lang="en-US" sz="788" dirty="0"/>
          </a:p>
        </p:txBody>
      </p:sp>
      <p:pic>
        <p:nvPicPr>
          <p:cNvPr id="68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05531" y="5927527"/>
            <a:ext cx="107156" cy="85725"/>
          </a:xfrm>
          <a:prstGeom prst="rect">
            <a:avLst/>
          </a:prstGeom>
        </p:spPr>
      </p:pic>
      <p:sp>
        <p:nvSpPr>
          <p:cNvPr id="69" name="Text 42"/>
          <p:cNvSpPr/>
          <p:nvPr/>
        </p:nvSpPr>
        <p:spPr>
          <a:xfrm>
            <a:off x="6441263" y="5913239"/>
            <a:ext cx="47522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Ilimitado</a:t>
            </a:r>
            <a:endParaRPr lang="en-US" sz="675" dirty="0"/>
          </a:p>
        </p:txBody>
      </p:sp>
      <p:pic>
        <p:nvPicPr>
          <p:cNvPr id="70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30777" y="5927527"/>
            <a:ext cx="53578" cy="85725"/>
          </a:xfrm>
          <a:prstGeom prst="rect">
            <a:avLst/>
          </a:prstGeom>
        </p:spPr>
      </p:pic>
      <p:sp>
        <p:nvSpPr>
          <p:cNvPr id="71" name="Text 43"/>
          <p:cNvSpPr/>
          <p:nvPr/>
        </p:nvSpPr>
        <p:spPr>
          <a:xfrm>
            <a:off x="7012930" y="5913239"/>
            <a:ext cx="36547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R$ 200</a:t>
            </a:r>
            <a:endParaRPr lang="en-US" sz="675" dirty="0"/>
          </a:p>
        </p:txBody>
      </p:sp>
      <p:sp>
        <p:nvSpPr>
          <p:cNvPr id="72" name="Shape 44"/>
          <p:cNvSpPr/>
          <p:nvPr/>
        </p:nvSpPr>
        <p:spPr>
          <a:xfrm>
            <a:off x="285750" y="5972175"/>
            <a:ext cx="171450" cy="171450"/>
          </a:xfrm>
          <a:prstGeom prst="ellipse">
            <a:avLst/>
          </a:prstGeom>
          <a:solidFill>
            <a:srgbClr val="10B981">
              <a:alpha val="20000"/>
            </a:srgbClr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149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389" y="242888"/>
            <a:ext cx="321469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366157" y="228600"/>
            <a:ext cx="291889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 à Robótica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228600" y="685800"/>
            <a:ext cx="4229100" cy="1778794"/>
          </a:xfrm>
          <a:prstGeom prst="rect">
            <a:avLst/>
          </a:prstGeom>
          <a:solidFill>
            <a:srgbClr val="0F172A">
              <a:alpha val="90000"/>
            </a:srgbClr>
          </a:solidFill>
          <a:ln w="198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00050" y="857250"/>
            <a:ext cx="3886200" cy="457200"/>
          </a:xfrm>
          <a:prstGeom prst="rect">
            <a:avLst/>
          </a:prstGeom>
          <a:solidFill>
            <a:srgbClr val="22C55E"/>
          </a:solidFill>
          <a:ln/>
        </p:spPr>
      </p:sp>
      <p:sp>
        <p:nvSpPr>
          <p:cNvPr id="7" name="Text 3"/>
          <p:cNvSpPr/>
          <p:nvPr/>
        </p:nvSpPr>
        <p:spPr>
          <a:xfrm>
            <a:off x="400050" y="857250"/>
            <a:ext cx="39576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22C5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Robótica = Eletrônica + Mecânica + Programação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00050" y="1428750"/>
            <a:ext cx="3957638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robótica é uma área multidisciplinar que combina conhecimentos de engenharia, </a:t>
            </a:r>
            <a:endParaRPr lang="en-US" sz="1013" dirty="0"/>
          </a:p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ciência da computação e matemática para criar sistemas automatizados capazes </a:t>
            </a:r>
            <a:endParaRPr lang="en-US" sz="1013" dirty="0"/>
          </a:p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de interagir com o ambiente físico.</a:t>
            </a:r>
            <a:endParaRPr lang="en-US" sz="1013" dirty="0"/>
          </a:p>
        </p:txBody>
      </p:sp>
      <p:sp>
        <p:nvSpPr>
          <p:cNvPr id="9" name="Text 5"/>
          <p:cNvSpPr/>
          <p:nvPr/>
        </p:nvSpPr>
        <p:spPr>
          <a:xfrm>
            <a:off x="228600" y="2607469"/>
            <a:ext cx="43005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Fundamentais:</a:t>
            </a:r>
            <a:endParaRPr lang="en-US" sz="1125" dirty="0"/>
          </a:p>
        </p:txBody>
      </p:sp>
      <p:sp>
        <p:nvSpPr>
          <p:cNvPr id="10" name="Shape 6"/>
          <p:cNvSpPr/>
          <p:nvPr/>
        </p:nvSpPr>
        <p:spPr>
          <a:xfrm>
            <a:off x="228600" y="2921794"/>
            <a:ext cx="4229100" cy="785813"/>
          </a:xfrm>
          <a:prstGeom prst="rect">
            <a:avLst/>
          </a:prstGeom>
          <a:solidFill>
            <a:srgbClr val="1E293B">
              <a:alpha val="80000"/>
            </a:srgbClr>
          </a:solidFill>
          <a:ln w="99">
            <a:solidFill>
              <a:srgbClr val="22C55E">
                <a:alpha val="30000"/>
              </a:srgbClr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50381"/>
            <a:ext cx="192881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1506" y="3036094"/>
            <a:ext cx="63300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Sensores</a:t>
            </a:r>
            <a:endParaRPr lang="en-US" sz="1013" dirty="0"/>
          </a:p>
        </p:txBody>
      </p:sp>
      <p:sp>
        <p:nvSpPr>
          <p:cNvPr id="13" name="Text 8"/>
          <p:cNvSpPr/>
          <p:nvPr/>
        </p:nvSpPr>
        <p:spPr>
          <a:xfrm>
            <a:off x="342900" y="3293269"/>
            <a:ext cx="4071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Robôs usam sensores para perceber o ambiente (visão, tato, proximidade, temperatura)</a:t>
            </a:r>
            <a:endParaRPr lang="en-US" sz="788" dirty="0"/>
          </a:p>
        </p:txBody>
      </p:sp>
      <p:sp>
        <p:nvSpPr>
          <p:cNvPr id="14" name="Shape 9"/>
          <p:cNvSpPr/>
          <p:nvPr/>
        </p:nvSpPr>
        <p:spPr>
          <a:xfrm>
            <a:off x="228600" y="3807619"/>
            <a:ext cx="4229100" cy="642938"/>
          </a:xfrm>
          <a:prstGeom prst="rect">
            <a:avLst/>
          </a:prstGeom>
          <a:solidFill>
            <a:srgbClr val="1E293B">
              <a:alpha val="80000"/>
            </a:srgbClr>
          </a:solidFill>
          <a:ln w="99">
            <a:solidFill>
              <a:srgbClr val="22C55E">
                <a:alpha val="30000"/>
              </a:srgbClr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936206"/>
            <a:ext cx="214313" cy="1714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42938" y="3921919"/>
            <a:ext cx="7191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Atuadores</a:t>
            </a:r>
            <a:endParaRPr lang="en-US" sz="1013" dirty="0"/>
          </a:p>
        </p:txBody>
      </p:sp>
      <p:sp>
        <p:nvSpPr>
          <p:cNvPr id="17" name="Text 11"/>
          <p:cNvSpPr/>
          <p:nvPr/>
        </p:nvSpPr>
        <p:spPr>
          <a:xfrm>
            <a:off x="342900" y="4179094"/>
            <a:ext cx="40719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Motores e servos proporcionam movimento e ação física no mundo real</a:t>
            </a:r>
            <a:endParaRPr lang="en-US" sz="788" dirty="0"/>
          </a:p>
        </p:txBody>
      </p:sp>
      <p:sp>
        <p:nvSpPr>
          <p:cNvPr id="18" name="Shape 12"/>
          <p:cNvSpPr/>
          <p:nvPr/>
        </p:nvSpPr>
        <p:spPr>
          <a:xfrm>
            <a:off x="228600" y="4550569"/>
            <a:ext cx="4229100" cy="642938"/>
          </a:xfrm>
          <a:prstGeom prst="rect">
            <a:avLst/>
          </a:prstGeom>
          <a:solidFill>
            <a:srgbClr val="1E293B">
              <a:alpha val="80000"/>
            </a:srgbClr>
          </a:solidFill>
          <a:ln w="99">
            <a:solidFill>
              <a:srgbClr val="22C55E">
                <a:alpha val="30000"/>
              </a:srgbClr>
            </a:solidFill>
            <a:prstDash val="solid"/>
          </a:ln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679156"/>
            <a:ext cx="171450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00075" y="4664869"/>
            <a:ext cx="61126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</a:t>
            </a:r>
            <a:endParaRPr lang="en-US" sz="1013" dirty="0"/>
          </a:p>
        </p:txBody>
      </p:sp>
      <p:sp>
        <p:nvSpPr>
          <p:cNvPr id="21" name="Text 14"/>
          <p:cNvSpPr/>
          <p:nvPr/>
        </p:nvSpPr>
        <p:spPr>
          <a:xfrm>
            <a:off x="342900" y="4922044"/>
            <a:ext cx="40719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Microcontroladores (como Arduino) processam informações e tomam decisões</a:t>
            </a:r>
            <a:endParaRPr lang="en-US" sz="788" dirty="0"/>
          </a:p>
        </p:txBody>
      </p:sp>
      <p:sp>
        <p:nvSpPr>
          <p:cNvPr id="22" name="Shape 15"/>
          <p:cNvSpPr/>
          <p:nvPr/>
        </p:nvSpPr>
        <p:spPr>
          <a:xfrm>
            <a:off x="4686300" y="685800"/>
            <a:ext cx="4229100" cy="1885950"/>
          </a:xfrm>
          <a:prstGeom prst="rect">
            <a:avLst/>
          </a:prstGeom>
          <a:solidFill>
            <a:srgbClr val="0F172A">
              <a:alpha val="90000"/>
            </a:srgbClr>
          </a:solidFill>
          <a:ln w="198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800100"/>
            <a:ext cx="4000500" cy="137160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4800600" y="2286000"/>
            <a:ext cx="40719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Robô interagindo com tecnologia</a:t>
            </a:r>
            <a:endParaRPr lang="en-US" sz="788" dirty="0"/>
          </a:p>
        </p:txBody>
      </p:sp>
      <p:sp>
        <p:nvSpPr>
          <p:cNvPr id="25" name="Shape 17"/>
          <p:cNvSpPr/>
          <p:nvPr/>
        </p:nvSpPr>
        <p:spPr>
          <a:xfrm>
            <a:off x="4686300" y="2714625"/>
            <a:ext cx="4229100" cy="1285875"/>
          </a:xfrm>
          <a:prstGeom prst="rect">
            <a:avLst/>
          </a:prstGeom>
          <a:solidFill>
            <a:srgbClr val="0F172A">
              <a:alpha val="90000"/>
            </a:srgbClr>
          </a:solidFill>
          <a:ln w="198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1080" y="2914650"/>
            <a:ext cx="160734" cy="142875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6138965" y="2887861"/>
            <a:ext cx="1613064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Aplicações Modernas</a:t>
            </a:r>
            <a:endParaRPr lang="en-US" sz="1125" dirty="0"/>
          </a:p>
        </p:txBody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0" y="3221831"/>
            <a:ext cx="100013" cy="100013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5014913" y="3200400"/>
            <a:ext cx="94456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Carros autônomos</a:t>
            </a:r>
            <a:endParaRPr lang="en-US" sz="788" dirty="0"/>
          </a:p>
        </p:txBody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3713" y="3221831"/>
            <a:ext cx="125016" cy="100013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7025878" y="3200400"/>
            <a:ext cx="86115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Cirurgia robótica</a:t>
            </a:r>
            <a:endParaRPr lang="en-US" sz="788" dirty="0"/>
          </a:p>
        </p:txBody>
      </p:sp>
      <p:pic>
        <p:nvPicPr>
          <p:cNvPr id="3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0" y="3450431"/>
            <a:ext cx="112514" cy="100013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5027414" y="3429000"/>
            <a:ext cx="113889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Automação residencial</a:t>
            </a:r>
            <a:endParaRPr lang="en-US" sz="788" dirty="0"/>
          </a:p>
        </p:txBody>
      </p:sp>
      <p:pic>
        <p:nvPicPr>
          <p:cNvPr id="3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3713" y="3450431"/>
            <a:ext cx="100013" cy="100013"/>
          </a:xfrm>
          <a:prstGeom prst="rect">
            <a:avLst/>
          </a:prstGeom>
        </p:spPr>
      </p:pic>
      <p:sp>
        <p:nvSpPr>
          <p:cNvPr id="35" name="Text 22"/>
          <p:cNvSpPr/>
          <p:nvPr/>
        </p:nvSpPr>
        <p:spPr>
          <a:xfrm>
            <a:off x="7000875" y="3429000"/>
            <a:ext cx="99147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Exploração espacial</a:t>
            </a:r>
            <a:endParaRPr lang="en-US" sz="788" dirty="0"/>
          </a:p>
        </p:txBody>
      </p:sp>
      <p:pic>
        <p:nvPicPr>
          <p:cNvPr id="3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7750" y="3679031"/>
            <a:ext cx="100013" cy="100013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5014913" y="3657600"/>
            <a:ext cx="112288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Agricultura inteligente</a:t>
            </a:r>
            <a:endParaRPr lang="en-US" sz="788" dirty="0"/>
          </a:p>
        </p:txBody>
      </p:sp>
      <p:pic>
        <p:nvPicPr>
          <p:cNvPr id="3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3713" y="3679031"/>
            <a:ext cx="100013" cy="100013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7000875" y="3657600"/>
            <a:ext cx="98857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Segurança e defesa</a:t>
            </a:r>
            <a:endParaRPr lang="en-US" sz="788" dirty="0"/>
          </a:p>
        </p:txBody>
      </p:sp>
      <p:sp>
        <p:nvSpPr>
          <p:cNvPr id="40" name="Shape 25"/>
          <p:cNvSpPr/>
          <p:nvPr/>
        </p:nvSpPr>
        <p:spPr>
          <a:xfrm>
            <a:off x="4686300" y="4143375"/>
            <a:ext cx="4229100" cy="1085850"/>
          </a:xfrm>
          <a:prstGeom prst="rect">
            <a:avLst/>
          </a:prstGeom>
          <a:solidFill>
            <a:srgbClr val="0F172A">
              <a:alpha val="90000"/>
            </a:srgbClr>
          </a:solidFill>
          <a:ln w="198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4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9629" y="4330898"/>
            <a:ext cx="257175" cy="257175"/>
          </a:xfrm>
          <a:prstGeom prst="rect">
            <a:avLst/>
          </a:prstGeom>
        </p:spPr>
      </p:pic>
      <p:sp>
        <p:nvSpPr>
          <p:cNvPr id="42" name="Text 26"/>
          <p:cNvSpPr/>
          <p:nvPr/>
        </p:nvSpPr>
        <p:spPr>
          <a:xfrm>
            <a:off x="6543954" y="4282678"/>
            <a:ext cx="899554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$126B</a:t>
            </a:r>
            <a:endParaRPr lang="en-US" sz="2025" dirty="0"/>
          </a:p>
        </p:txBody>
      </p:sp>
      <p:sp>
        <p:nvSpPr>
          <p:cNvPr id="43" name="Text 27"/>
          <p:cNvSpPr/>
          <p:nvPr/>
        </p:nvSpPr>
        <p:spPr>
          <a:xfrm>
            <a:off x="4857750" y="4657725"/>
            <a:ext cx="39576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Mercado global de robótica em 2024</a:t>
            </a:r>
            <a:endParaRPr lang="en-US" sz="900" dirty="0"/>
          </a:p>
        </p:txBody>
      </p:sp>
      <p:sp>
        <p:nvSpPr>
          <p:cNvPr id="44" name="Text 28"/>
          <p:cNvSpPr/>
          <p:nvPr/>
        </p:nvSpPr>
        <p:spPr>
          <a:xfrm>
            <a:off x="4857750" y="4886325"/>
            <a:ext cx="39576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Crescimento de 12% ao ano</a:t>
            </a:r>
            <a:endParaRPr lang="en-US" sz="788" dirty="0"/>
          </a:p>
        </p:txBody>
      </p:sp>
      <p:sp>
        <p:nvSpPr>
          <p:cNvPr id="45" name="Shape 29"/>
          <p:cNvSpPr/>
          <p:nvPr/>
        </p:nvSpPr>
        <p:spPr>
          <a:xfrm>
            <a:off x="285750" y="4914900"/>
            <a:ext cx="228600" cy="228600"/>
          </a:xfrm>
          <a:prstGeom prst="ellipse">
            <a:avLst/>
          </a:prstGeom>
          <a:solidFill>
            <a:srgbClr val="10B981">
              <a:alpha val="20000"/>
            </a:srgbClr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294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388" y="242888"/>
            <a:ext cx="321469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618156" y="228600"/>
            <a:ext cx="441489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Projetos de Robótica com Arduino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28600" y="628650"/>
            <a:ext cx="87582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 básico ao avançado: construindo robôs inteligentes</a:t>
            </a:r>
            <a:endParaRPr lang="en-US" sz="1013" dirty="0"/>
          </a:p>
        </p:txBody>
      </p:sp>
      <p:sp>
        <p:nvSpPr>
          <p:cNvPr id="6" name="Shape 2"/>
          <p:cNvSpPr/>
          <p:nvPr/>
        </p:nvSpPr>
        <p:spPr>
          <a:xfrm>
            <a:off x="228600" y="1000125"/>
            <a:ext cx="4257675" cy="2071688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171575"/>
            <a:ext cx="257175" cy="2571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525" y="1171575"/>
            <a:ext cx="2836404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Carrinhos Robôs com Desvio de Obstáculos</a:t>
            </a:r>
            <a:endParaRPr lang="en-US" sz="1125" dirty="0"/>
          </a:p>
        </p:txBody>
      </p:sp>
      <p:sp>
        <p:nvSpPr>
          <p:cNvPr id="9" name="Shape 4"/>
          <p:cNvSpPr/>
          <p:nvPr/>
        </p:nvSpPr>
        <p:spPr>
          <a:xfrm>
            <a:off x="3536491" y="1285875"/>
            <a:ext cx="778334" cy="171450"/>
          </a:xfrm>
          <a:prstGeom prst="roundRect">
            <a:avLst/>
          </a:prstGeom>
          <a:solidFill>
            <a:srgbClr val="D97706"/>
          </a:solidFill>
          <a:ln/>
        </p:spPr>
      </p:sp>
      <p:sp>
        <p:nvSpPr>
          <p:cNvPr id="10" name="Text 5"/>
          <p:cNvSpPr/>
          <p:nvPr/>
        </p:nvSpPr>
        <p:spPr>
          <a:xfrm>
            <a:off x="3536491" y="1285875"/>
            <a:ext cx="849771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INTERMEDIÁRIO</a:t>
            </a:r>
            <a:endParaRPr lang="en-US" sz="675" dirty="0"/>
          </a:p>
        </p:txBody>
      </p:sp>
      <p:sp>
        <p:nvSpPr>
          <p:cNvPr id="11" name="Text 6"/>
          <p:cNvSpPr/>
          <p:nvPr/>
        </p:nvSpPr>
        <p:spPr>
          <a:xfrm>
            <a:off x="771525" y="1628775"/>
            <a:ext cx="36147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Robôs móveis que navegam autonomamente usando sensores ultrassônicos para detectar e desviar de obstáculos.</a:t>
            </a:r>
            <a:endParaRPr lang="en-US" sz="788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2000250"/>
            <a:ext cx="3543300" cy="685800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2784277"/>
            <a:ext cx="85725" cy="857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85825" y="2769989"/>
            <a:ext cx="60465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Uno</a:t>
            </a:r>
            <a:endParaRPr lang="en-US" sz="675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339" y="2784277"/>
            <a:ext cx="96441" cy="8572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658355" y="2769989"/>
            <a:ext cx="73650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 HC-SR04</a:t>
            </a:r>
            <a:endParaRPr lang="en-US" sz="675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721" y="2784277"/>
            <a:ext cx="107156" cy="8572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2573452" y="2769989"/>
            <a:ext cx="5683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Motores DC</a:t>
            </a:r>
            <a:endParaRPr lang="en-US" sz="675" dirty="0"/>
          </a:p>
        </p:txBody>
      </p:sp>
      <p:sp>
        <p:nvSpPr>
          <p:cNvPr id="19" name="Shape 10"/>
          <p:cNvSpPr/>
          <p:nvPr/>
        </p:nvSpPr>
        <p:spPr>
          <a:xfrm>
            <a:off x="4657725" y="1000125"/>
            <a:ext cx="4257675" cy="2057400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1171575"/>
            <a:ext cx="257175" cy="25717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5200650" y="1171575"/>
            <a:ext cx="218858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Braços Robóticos Controlados</a:t>
            </a:r>
            <a:endParaRPr lang="en-US" sz="1125" dirty="0"/>
          </a:p>
        </p:txBody>
      </p:sp>
      <p:sp>
        <p:nvSpPr>
          <p:cNvPr id="22" name="Shape 12"/>
          <p:cNvSpPr/>
          <p:nvPr/>
        </p:nvSpPr>
        <p:spPr>
          <a:xfrm>
            <a:off x="8171864" y="1185863"/>
            <a:ext cx="572086" cy="171450"/>
          </a:xfrm>
          <a:prstGeom prst="roundRect">
            <a:avLst/>
          </a:prstGeom>
          <a:solidFill>
            <a:srgbClr val="B91C1C"/>
          </a:solidFill>
          <a:ln/>
        </p:spPr>
      </p:sp>
      <p:sp>
        <p:nvSpPr>
          <p:cNvPr id="23" name="Text 13"/>
          <p:cNvSpPr/>
          <p:nvPr/>
        </p:nvSpPr>
        <p:spPr>
          <a:xfrm>
            <a:off x="8171864" y="1185863"/>
            <a:ext cx="643524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AVANÇADO</a:t>
            </a:r>
            <a:endParaRPr lang="en-US" sz="675" dirty="0"/>
          </a:p>
        </p:txBody>
      </p:sp>
      <p:sp>
        <p:nvSpPr>
          <p:cNvPr id="24" name="Text 14"/>
          <p:cNvSpPr/>
          <p:nvPr/>
        </p:nvSpPr>
        <p:spPr>
          <a:xfrm>
            <a:off x="5200650" y="1428750"/>
            <a:ext cx="36147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Manipuladores robóticos controlados por joystick ou sensores, capazes de pegar e mover objetos com precisão.</a:t>
            </a:r>
            <a:endParaRPr lang="en-US" sz="788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0650" y="1800225"/>
            <a:ext cx="3543300" cy="685800"/>
          </a:xfrm>
          <a:prstGeom prst="rect">
            <a:avLst/>
          </a:prstGeom>
        </p:spPr>
      </p:pic>
      <p:pic>
        <p:nvPicPr>
          <p:cNvPr id="2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0650" y="2584252"/>
            <a:ext cx="107156" cy="85725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5336381" y="2569964"/>
            <a:ext cx="3920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Joystick</a:t>
            </a:r>
            <a:endParaRPr lang="en-US" sz="675" dirty="0"/>
          </a:p>
        </p:txBody>
      </p:sp>
      <p:pic>
        <p:nvPicPr>
          <p:cNvPr id="2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1313" y="2584252"/>
            <a:ext cx="85725" cy="85725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5885613" y="2569964"/>
            <a:ext cx="68019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Servo motores</a:t>
            </a:r>
            <a:endParaRPr lang="en-US" sz="675" dirty="0"/>
          </a:p>
        </p:txBody>
      </p:sp>
      <p:pic>
        <p:nvPicPr>
          <p:cNvPr id="3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8666" y="2584252"/>
            <a:ext cx="75009" cy="85725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6712251" y="2569964"/>
            <a:ext cx="72578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Garra mecânica</a:t>
            </a:r>
            <a:endParaRPr lang="en-US" sz="675" dirty="0"/>
          </a:p>
        </p:txBody>
      </p:sp>
      <p:sp>
        <p:nvSpPr>
          <p:cNvPr id="32" name="Shape 18"/>
          <p:cNvSpPr/>
          <p:nvPr/>
        </p:nvSpPr>
        <p:spPr>
          <a:xfrm>
            <a:off x="228600" y="3228975"/>
            <a:ext cx="4257675" cy="187166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3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50" y="3400425"/>
            <a:ext cx="257175" cy="257175"/>
          </a:xfrm>
          <a:prstGeom prst="rect">
            <a:avLst/>
          </a:prstGeom>
        </p:spPr>
      </p:pic>
      <p:sp>
        <p:nvSpPr>
          <p:cNvPr id="34" name="Text 19"/>
          <p:cNvSpPr/>
          <p:nvPr/>
        </p:nvSpPr>
        <p:spPr>
          <a:xfrm>
            <a:off x="771525" y="3400425"/>
            <a:ext cx="150635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Seguidores de Linha</a:t>
            </a:r>
            <a:endParaRPr lang="en-US" sz="1125" dirty="0"/>
          </a:p>
        </p:txBody>
      </p:sp>
      <p:sp>
        <p:nvSpPr>
          <p:cNvPr id="35" name="Shape 20"/>
          <p:cNvSpPr/>
          <p:nvPr/>
        </p:nvSpPr>
        <p:spPr>
          <a:xfrm>
            <a:off x="3536491" y="3414713"/>
            <a:ext cx="778334" cy="171450"/>
          </a:xfrm>
          <a:prstGeom prst="roundRect">
            <a:avLst/>
          </a:prstGeom>
          <a:solidFill>
            <a:srgbClr val="D97706"/>
          </a:solidFill>
          <a:ln/>
        </p:spPr>
      </p:sp>
      <p:sp>
        <p:nvSpPr>
          <p:cNvPr id="36" name="Text 21"/>
          <p:cNvSpPr/>
          <p:nvPr/>
        </p:nvSpPr>
        <p:spPr>
          <a:xfrm>
            <a:off x="3536491" y="3414713"/>
            <a:ext cx="849771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INTERMEDIÁRIO</a:t>
            </a:r>
            <a:endParaRPr lang="en-US" sz="675" dirty="0"/>
          </a:p>
        </p:txBody>
      </p:sp>
      <p:sp>
        <p:nvSpPr>
          <p:cNvPr id="37" name="Text 22"/>
          <p:cNvSpPr/>
          <p:nvPr/>
        </p:nvSpPr>
        <p:spPr>
          <a:xfrm>
            <a:off x="771525" y="3657600"/>
            <a:ext cx="36147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Robôs que seguem automaticamente uma linha preta no chão usando sensores infravermelhos para navegação precisa.</a:t>
            </a:r>
            <a:endParaRPr lang="en-US" sz="788" dirty="0"/>
          </a:p>
        </p:txBody>
      </p:sp>
      <p:pic>
        <p:nvPicPr>
          <p:cNvPr id="3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525" y="4029075"/>
            <a:ext cx="3543300" cy="685800"/>
          </a:xfrm>
          <a:prstGeom prst="rect">
            <a:avLst/>
          </a:prstGeom>
        </p:spPr>
      </p:pic>
      <p:pic>
        <p:nvPicPr>
          <p:cNvPr id="3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525" y="4813102"/>
            <a:ext cx="96441" cy="85725"/>
          </a:xfrm>
          <a:prstGeom prst="rect">
            <a:avLst/>
          </a:prstGeom>
        </p:spPr>
      </p:pic>
      <p:sp>
        <p:nvSpPr>
          <p:cNvPr id="40" name="Text 23"/>
          <p:cNvSpPr/>
          <p:nvPr/>
        </p:nvSpPr>
        <p:spPr>
          <a:xfrm>
            <a:off x="896541" y="4798814"/>
            <a:ext cx="5628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EE7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Sensores IR</a:t>
            </a:r>
            <a:endParaRPr lang="en-US" sz="675" dirty="0"/>
          </a:p>
        </p:txBody>
      </p:sp>
      <p:pic>
        <p:nvPicPr>
          <p:cNvPr id="41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2225" y="4813102"/>
            <a:ext cx="85725" cy="85725"/>
          </a:xfrm>
          <a:prstGeom prst="rect">
            <a:avLst/>
          </a:prstGeom>
        </p:spPr>
      </p:pic>
      <p:sp>
        <p:nvSpPr>
          <p:cNvPr id="42" name="Text 24"/>
          <p:cNvSpPr/>
          <p:nvPr/>
        </p:nvSpPr>
        <p:spPr>
          <a:xfrm>
            <a:off x="1616525" y="4798814"/>
            <a:ext cx="60465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EE7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Uno</a:t>
            </a:r>
            <a:endParaRPr lang="en-US" sz="675" dirty="0"/>
          </a:p>
        </p:txBody>
      </p:sp>
      <p:pic>
        <p:nvPicPr>
          <p:cNvPr id="43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4039" y="4813102"/>
            <a:ext cx="96441" cy="85725"/>
          </a:xfrm>
          <a:prstGeom prst="rect">
            <a:avLst/>
          </a:prstGeom>
        </p:spPr>
      </p:pic>
      <p:sp>
        <p:nvSpPr>
          <p:cNvPr id="44" name="Text 25"/>
          <p:cNvSpPr/>
          <p:nvPr/>
        </p:nvSpPr>
        <p:spPr>
          <a:xfrm>
            <a:off x="2389054" y="4798814"/>
            <a:ext cx="60551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EE7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 PID</a:t>
            </a:r>
            <a:endParaRPr lang="en-US" sz="675" dirty="0"/>
          </a:p>
        </p:txBody>
      </p:sp>
      <p:sp>
        <p:nvSpPr>
          <p:cNvPr id="45" name="Shape 26"/>
          <p:cNvSpPr/>
          <p:nvPr/>
        </p:nvSpPr>
        <p:spPr>
          <a:xfrm>
            <a:off x="4657725" y="3228975"/>
            <a:ext cx="4257675" cy="187166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46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29175" y="3400425"/>
            <a:ext cx="321469" cy="257175"/>
          </a:xfrm>
          <a:prstGeom prst="rect">
            <a:avLst/>
          </a:prstGeom>
        </p:spPr>
      </p:pic>
      <p:sp>
        <p:nvSpPr>
          <p:cNvPr id="47" name="Text 27"/>
          <p:cNvSpPr/>
          <p:nvPr/>
        </p:nvSpPr>
        <p:spPr>
          <a:xfrm>
            <a:off x="5264944" y="3400425"/>
            <a:ext cx="286408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Robôs Autônomos com Bluetooth/Wi-Fi</a:t>
            </a:r>
            <a:endParaRPr lang="en-US" sz="1125" dirty="0"/>
          </a:p>
        </p:txBody>
      </p:sp>
      <p:sp>
        <p:nvSpPr>
          <p:cNvPr id="48" name="Shape 28"/>
          <p:cNvSpPr/>
          <p:nvPr/>
        </p:nvSpPr>
        <p:spPr>
          <a:xfrm>
            <a:off x="8171864" y="3414713"/>
            <a:ext cx="572086" cy="171450"/>
          </a:xfrm>
          <a:prstGeom prst="roundRect">
            <a:avLst/>
          </a:prstGeom>
          <a:solidFill>
            <a:srgbClr val="B91C1C"/>
          </a:solidFill>
          <a:ln/>
        </p:spPr>
      </p:sp>
      <p:sp>
        <p:nvSpPr>
          <p:cNvPr id="49" name="Text 29"/>
          <p:cNvSpPr/>
          <p:nvPr/>
        </p:nvSpPr>
        <p:spPr>
          <a:xfrm>
            <a:off x="8171864" y="3414713"/>
            <a:ext cx="643524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AVANÇADO</a:t>
            </a:r>
            <a:endParaRPr lang="en-US" sz="675" dirty="0"/>
          </a:p>
        </p:txBody>
      </p:sp>
      <p:sp>
        <p:nvSpPr>
          <p:cNvPr id="50" name="Text 30"/>
          <p:cNvSpPr/>
          <p:nvPr/>
        </p:nvSpPr>
        <p:spPr>
          <a:xfrm>
            <a:off x="5264944" y="3657600"/>
            <a:ext cx="355044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Robôs conectados que podem ser controlados remotamente via smartphone ou operar de forma completamente autônoma.</a:t>
            </a:r>
            <a:endParaRPr lang="en-US" sz="788" dirty="0"/>
          </a:p>
        </p:txBody>
      </p:sp>
      <p:pic>
        <p:nvPicPr>
          <p:cNvPr id="51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64944" y="4029075"/>
            <a:ext cx="3479006" cy="685800"/>
          </a:xfrm>
          <a:prstGeom prst="rect">
            <a:avLst/>
          </a:prstGeom>
        </p:spPr>
      </p:pic>
      <p:pic>
        <p:nvPicPr>
          <p:cNvPr id="52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64944" y="4813102"/>
            <a:ext cx="64294" cy="85725"/>
          </a:xfrm>
          <a:prstGeom prst="rect">
            <a:avLst/>
          </a:prstGeom>
        </p:spPr>
      </p:pic>
      <p:sp>
        <p:nvSpPr>
          <p:cNvPr id="53" name="Text 31"/>
          <p:cNvSpPr/>
          <p:nvPr/>
        </p:nvSpPr>
        <p:spPr>
          <a:xfrm>
            <a:off x="5357813" y="4798814"/>
            <a:ext cx="49149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Bluetooth</a:t>
            </a:r>
            <a:endParaRPr lang="en-US" sz="675" dirty="0"/>
          </a:p>
        </p:txBody>
      </p:sp>
      <p:pic>
        <p:nvPicPr>
          <p:cNvPr id="54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2171" y="4813102"/>
            <a:ext cx="107156" cy="85725"/>
          </a:xfrm>
          <a:prstGeom prst="rect">
            <a:avLst/>
          </a:prstGeom>
        </p:spPr>
      </p:pic>
      <p:sp>
        <p:nvSpPr>
          <p:cNvPr id="55" name="Text 32"/>
          <p:cNvSpPr/>
          <p:nvPr/>
        </p:nvSpPr>
        <p:spPr>
          <a:xfrm>
            <a:off x="6027902" y="4798814"/>
            <a:ext cx="55673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Wi-Fi ESP32</a:t>
            </a:r>
            <a:endParaRPr lang="en-US" sz="675" dirty="0"/>
          </a:p>
        </p:txBody>
      </p:sp>
      <p:pic>
        <p:nvPicPr>
          <p:cNvPr id="56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27502" y="4813102"/>
            <a:ext cx="64294" cy="85725"/>
          </a:xfrm>
          <a:prstGeom prst="rect">
            <a:avLst/>
          </a:prstGeom>
        </p:spPr>
      </p:pic>
      <p:sp>
        <p:nvSpPr>
          <p:cNvPr id="57" name="Text 33"/>
          <p:cNvSpPr/>
          <p:nvPr/>
        </p:nvSpPr>
        <p:spPr>
          <a:xfrm>
            <a:off x="6720371" y="4798814"/>
            <a:ext cx="52057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 móvel</a:t>
            </a:r>
            <a:endParaRPr lang="en-US" sz="675" dirty="0"/>
          </a:p>
        </p:txBody>
      </p:sp>
      <p:sp>
        <p:nvSpPr>
          <p:cNvPr id="58" name="Shape 34"/>
          <p:cNvSpPr/>
          <p:nvPr/>
        </p:nvSpPr>
        <p:spPr>
          <a:xfrm>
            <a:off x="228600" y="5314950"/>
            <a:ext cx="8686800" cy="1257300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59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3594" y="5514975"/>
            <a:ext cx="192881" cy="171450"/>
          </a:xfrm>
          <a:prstGeom prst="rect">
            <a:avLst/>
          </a:prstGeom>
        </p:spPr>
      </p:pic>
      <p:sp>
        <p:nvSpPr>
          <p:cNvPr id="60" name="Text 35"/>
          <p:cNvSpPr/>
          <p:nvPr/>
        </p:nvSpPr>
        <p:spPr>
          <a:xfrm>
            <a:off x="3243625" y="5482828"/>
            <a:ext cx="2978218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Benefícios dos Projetos Robóticos</a:t>
            </a:r>
            <a:endParaRPr lang="en-US" sz="1350" dirty="0"/>
          </a:p>
        </p:txBody>
      </p:sp>
      <p:pic>
        <p:nvPicPr>
          <p:cNvPr id="61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93019" y="5829300"/>
            <a:ext cx="214313" cy="214313"/>
          </a:xfrm>
          <a:prstGeom prst="rect">
            <a:avLst/>
          </a:prstGeom>
        </p:spPr>
      </p:pic>
      <p:sp>
        <p:nvSpPr>
          <p:cNvPr id="62" name="Text 36"/>
          <p:cNvSpPr/>
          <p:nvPr/>
        </p:nvSpPr>
        <p:spPr>
          <a:xfrm>
            <a:off x="400050" y="6100763"/>
            <a:ext cx="20716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Raciocínio Lógico</a:t>
            </a:r>
            <a:endParaRPr lang="en-US" sz="900" dirty="0"/>
          </a:p>
        </p:txBody>
      </p:sp>
      <p:sp>
        <p:nvSpPr>
          <p:cNvPr id="63" name="Text 37"/>
          <p:cNvSpPr/>
          <p:nvPr/>
        </p:nvSpPr>
        <p:spPr>
          <a:xfrm>
            <a:off x="400050" y="6272213"/>
            <a:ext cx="20716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Desenvolve pensamento algorítmico</a:t>
            </a:r>
            <a:endParaRPr lang="en-US" sz="675" dirty="0"/>
          </a:p>
        </p:txBody>
      </p:sp>
      <p:pic>
        <p:nvPicPr>
          <p:cNvPr id="64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07569" y="5829300"/>
            <a:ext cx="214313" cy="214313"/>
          </a:xfrm>
          <a:prstGeom prst="rect">
            <a:avLst/>
          </a:prstGeom>
        </p:spPr>
      </p:pic>
      <p:sp>
        <p:nvSpPr>
          <p:cNvPr id="65" name="Text 38"/>
          <p:cNvSpPr/>
          <p:nvPr/>
        </p:nvSpPr>
        <p:spPr>
          <a:xfrm>
            <a:off x="2514600" y="6100763"/>
            <a:ext cx="20716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Habilidades Práticas</a:t>
            </a:r>
            <a:endParaRPr lang="en-US" sz="900" dirty="0"/>
          </a:p>
        </p:txBody>
      </p:sp>
      <p:sp>
        <p:nvSpPr>
          <p:cNvPr id="66" name="Text 39"/>
          <p:cNvSpPr/>
          <p:nvPr/>
        </p:nvSpPr>
        <p:spPr>
          <a:xfrm>
            <a:off x="2514600" y="6272213"/>
            <a:ext cx="20716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Soldagem, montagem, testes</a:t>
            </a:r>
            <a:endParaRPr lang="en-US" sz="675" dirty="0"/>
          </a:p>
        </p:txBody>
      </p:sp>
      <p:pic>
        <p:nvPicPr>
          <p:cNvPr id="6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95330" y="5829300"/>
            <a:ext cx="267891" cy="214313"/>
          </a:xfrm>
          <a:prstGeom prst="rect">
            <a:avLst/>
          </a:prstGeom>
        </p:spPr>
      </p:pic>
      <p:sp>
        <p:nvSpPr>
          <p:cNvPr id="68" name="Text 40"/>
          <p:cNvSpPr/>
          <p:nvPr/>
        </p:nvSpPr>
        <p:spPr>
          <a:xfrm>
            <a:off x="4629150" y="6100763"/>
            <a:ext cx="20716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Trabalho em Equipe</a:t>
            </a:r>
            <a:endParaRPr lang="en-US" sz="900" dirty="0"/>
          </a:p>
        </p:txBody>
      </p:sp>
      <p:sp>
        <p:nvSpPr>
          <p:cNvPr id="69" name="Text 41"/>
          <p:cNvSpPr/>
          <p:nvPr/>
        </p:nvSpPr>
        <p:spPr>
          <a:xfrm>
            <a:off x="4629150" y="6272213"/>
            <a:ext cx="20716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Colaboração e comunicação</a:t>
            </a:r>
            <a:endParaRPr lang="en-US" sz="675" dirty="0"/>
          </a:p>
        </p:txBody>
      </p:sp>
      <p:pic>
        <p:nvPicPr>
          <p:cNvPr id="70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36669" y="5829300"/>
            <a:ext cx="214313" cy="214313"/>
          </a:xfrm>
          <a:prstGeom prst="rect">
            <a:avLst/>
          </a:prstGeom>
        </p:spPr>
      </p:pic>
      <p:sp>
        <p:nvSpPr>
          <p:cNvPr id="71" name="Text 42"/>
          <p:cNvSpPr/>
          <p:nvPr/>
        </p:nvSpPr>
        <p:spPr>
          <a:xfrm>
            <a:off x="6743700" y="6100763"/>
            <a:ext cx="20716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Inovação</a:t>
            </a:r>
            <a:endParaRPr lang="en-US" sz="900" dirty="0"/>
          </a:p>
        </p:txBody>
      </p:sp>
      <p:sp>
        <p:nvSpPr>
          <p:cNvPr id="72" name="Text 43"/>
          <p:cNvSpPr/>
          <p:nvPr/>
        </p:nvSpPr>
        <p:spPr>
          <a:xfrm>
            <a:off x="6743700" y="6272213"/>
            <a:ext cx="20716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Criatividade e solução de problemas</a:t>
            </a:r>
            <a:endParaRPr lang="en-US" sz="675" dirty="0"/>
          </a:p>
        </p:txBody>
      </p:sp>
      <p:sp>
        <p:nvSpPr>
          <p:cNvPr id="73" name="Shape 44"/>
          <p:cNvSpPr/>
          <p:nvPr/>
        </p:nvSpPr>
        <p:spPr>
          <a:xfrm>
            <a:off x="285750" y="6329363"/>
            <a:ext cx="171450" cy="171450"/>
          </a:xfrm>
          <a:prstGeom prst="ellipse">
            <a:avLst/>
          </a:prstGeom>
          <a:solidFill>
            <a:srgbClr val="3B82F6">
              <a:alpha val="20000"/>
            </a:srgbClr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1580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629" y="242888"/>
            <a:ext cx="257175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324104" y="228600"/>
            <a:ext cx="293870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Conexão com o Futuro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28600" y="628650"/>
            <a:ext cx="87582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como porta de entrada para tecnologias emergentes</a:t>
            </a:r>
            <a:endParaRPr lang="en-US" sz="1125" dirty="0"/>
          </a:p>
        </p:txBody>
      </p:sp>
      <p:sp>
        <p:nvSpPr>
          <p:cNvPr id="6" name="Shape 2"/>
          <p:cNvSpPr/>
          <p:nvPr/>
        </p:nvSpPr>
        <p:spPr>
          <a:xfrm>
            <a:off x="228600" y="1000125"/>
            <a:ext cx="4229100" cy="455771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00050" y="1171575"/>
            <a:ext cx="39576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Eletrônica com Arduino é porta de entrada para: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743075"/>
            <a:ext cx="214313" cy="2143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8663" y="1750219"/>
            <a:ext cx="180667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Internet das Coisas (IoT)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400050" y="2043113"/>
            <a:ext cx="39576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Conecte dispositivos à internet para monitoramento e controle remoto</a:t>
            </a:r>
            <a:endParaRPr lang="en-US" sz="788" dirty="0"/>
          </a:p>
        </p:txBody>
      </p:sp>
      <p:sp>
        <p:nvSpPr>
          <p:cNvPr id="11" name="Shape 6"/>
          <p:cNvSpPr/>
          <p:nvPr/>
        </p:nvSpPr>
        <p:spPr>
          <a:xfrm>
            <a:off x="400050" y="2243138"/>
            <a:ext cx="3886200" cy="14288"/>
          </a:xfrm>
          <a:prstGeom prst="rect">
            <a:avLst/>
          </a:prstGeom>
          <a:solidFill>
            <a:srgbClr val="22C55E"/>
          </a:solidFill>
          <a:ln/>
        </p:spPr>
      </p:sp>
      <p:sp>
        <p:nvSpPr>
          <p:cNvPr id="12" name="Shape 7"/>
          <p:cNvSpPr/>
          <p:nvPr/>
        </p:nvSpPr>
        <p:spPr>
          <a:xfrm>
            <a:off x="400050" y="2314575"/>
            <a:ext cx="961197" cy="171450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13" name="Text 8"/>
          <p:cNvSpPr/>
          <p:nvPr/>
        </p:nvSpPr>
        <p:spPr>
          <a:xfrm>
            <a:off x="400050" y="2314575"/>
            <a:ext cx="1032635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Sensores conectados</a:t>
            </a:r>
            <a:endParaRPr lang="en-US" sz="675" dirty="0"/>
          </a:p>
        </p:txBody>
      </p:sp>
      <p:sp>
        <p:nvSpPr>
          <p:cNvPr id="14" name="Shape 9"/>
          <p:cNvSpPr/>
          <p:nvPr/>
        </p:nvSpPr>
        <p:spPr>
          <a:xfrm>
            <a:off x="1418397" y="2314575"/>
            <a:ext cx="1029258" cy="171450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15" name="Text 10"/>
          <p:cNvSpPr/>
          <p:nvPr/>
        </p:nvSpPr>
        <p:spPr>
          <a:xfrm>
            <a:off x="1418397" y="2314575"/>
            <a:ext cx="1100696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Automação residencial</a:t>
            </a:r>
            <a:endParaRPr lang="en-US" sz="675" dirty="0"/>
          </a:p>
        </p:txBody>
      </p:sp>
      <p:sp>
        <p:nvSpPr>
          <p:cNvPr id="16" name="Shape 11"/>
          <p:cNvSpPr/>
          <p:nvPr/>
        </p:nvSpPr>
        <p:spPr>
          <a:xfrm>
            <a:off x="2504805" y="2314575"/>
            <a:ext cx="928883" cy="171450"/>
          </a:xfrm>
          <a:prstGeom prst="rect">
            <a:avLst/>
          </a:prstGeom>
          <a:solidFill>
            <a:srgbClr val="7C3AED"/>
          </a:solidFill>
          <a:ln/>
        </p:spPr>
      </p:sp>
      <p:sp>
        <p:nvSpPr>
          <p:cNvPr id="17" name="Text 12"/>
          <p:cNvSpPr/>
          <p:nvPr/>
        </p:nvSpPr>
        <p:spPr>
          <a:xfrm>
            <a:off x="2504805" y="2314575"/>
            <a:ext cx="1000320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Cidades inteligentes</a:t>
            </a:r>
            <a:endParaRPr lang="en-US" sz="675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2657475"/>
            <a:ext cx="241102" cy="21431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55452" y="2664619"/>
            <a:ext cx="220571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Domótica (Casas Inteligentes)</a:t>
            </a:r>
            <a:endParaRPr lang="en-US" sz="1125" dirty="0"/>
          </a:p>
        </p:txBody>
      </p:sp>
      <p:sp>
        <p:nvSpPr>
          <p:cNvPr id="20" name="Text 14"/>
          <p:cNvSpPr/>
          <p:nvPr/>
        </p:nvSpPr>
        <p:spPr>
          <a:xfrm>
            <a:off x="400050" y="2957513"/>
            <a:ext cx="3957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Automatize sua casa com controle inteligente de iluminação, temperatura e segurança</a:t>
            </a:r>
            <a:endParaRPr lang="en-US" sz="788" dirty="0"/>
          </a:p>
        </p:txBody>
      </p:sp>
      <p:sp>
        <p:nvSpPr>
          <p:cNvPr id="21" name="Shape 15"/>
          <p:cNvSpPr/>
          <p:nvPr/>
        </p:nvSpPr>
        <p:spPr>
          <a:xfrm>
            <a:off x="400050" y="3300413"/>
            <a:ext cx="3886200" cy="14288"/>
          </a:xfrm>
          <a:prstGeom prst="rect">
            <a:avLst/>
          </a:prstGeom>
          <a:solidFill>
            <a:srgbClr val="22C55E"/>
          </a:solidFill>
          <a:ln/>
        </p:spPr>
      </p:sp>
      <p:sp>
        <p:nvSpPr>
          <p:cNvPr id="22" name="Shape 16"/>
          <p:cNvSpPr/>
          <p:nvPr/>
        </p:nvSpPr>
        <p:spPr>
          <a:xfrm>
            <a:off x="400050" y="3371850"/>
            <a:ext cx="1017175" cy="171450"/>
          </a:xfrm>
          <a:prstGeom prst="rect">
            <a:avLst/>
          </a:prstGeom>
          <a:solidFill>
            <a:srgbClr val="D97706"/>
          </a:solidFill>
          <a:ln/>
        </p:spPr>
      </p:sp>
      <p:sp>
        <p:nvSpPr>
          <p:cNvPr id="23" name="Text 17"/>
          <p:cNvSpPr/>
          <p:nvPr/>
        </p:nvSpPr>
        <p:spPr>
          <a:xfrm>
            <a:off x="400050" y="3371850"/>
            <a:ext cx="1088613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Iluminação inteligente</a:t>
            </a:r>
            <a:endParaRPr lang="en-US" sz="675" dirty="0"/>
          </a:p>
        </p:txBody>
      </p:sp>
      <p:sp>
        <p:nvSpPr>
          <p:cNvPr id="24" name="Shape 18"/>
          <p:cNvSpPr/>
          <p:nvPr/>
        </p:nvSpPr>
        <p:spPr>
          <a:xfrm>
            <a:off x="1474375" y="3371850"/>
            <a:ext cx="1113951" cy="17145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25" name="Text 19"/>
          <p:cNvSpPr/>
          <p:nvPr/>
        </p:nvSpPr>
        <p:spPr>
          <a:xfrm>
            <a:off x="1474375" y="3371850"/>
            <a:ext cx="1185388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 de temperatura</a:t>
            </a:r>
            <a:endParaRPr lang="en-US" sz="675" dirty="0"/>
          </a:p>
        </p:txBody>
      </p:sp>
      <p:sp>
        <p:nvSpPr>
          <p:cNvPr id="26" name="Text 20"/>
          <p:cNvSpPr/>
          <p:nvPr/>
        </p:nvSpPr>
        <p:spPr>
          <a:xfrm>
            <a:off x="2645476" y="3371850"/>
            <a:ext cx="1187537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Segurança automatizada</a:t>
            </a:r>
            <a:endParaRPr lang="en-US" sz="675" dirty="0"/>
          </a:p>
        </p:txBody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3714750"/>
            <a:ext cx="267891" cy="214313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82241" y="3721894"/>
            <a:ext cx="158806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Prototipagem Rápida</a:t>
            </a:r>
            <a:endParaRPr lang="en-US" sz="1125" dirty="0"/>
          </a:p>
        </p:txBody>
      </p:sp>
      <p:sp>
        <p:nvSpPr>
          <p:cNvPr id="29" name="Text 22"/>
          <p:cNvSpPr/>
          <p:nvPr/>
        </p:nvSpPr>
        <p:spPr>
          <a:xfrm>
            <a:off x="400050" y="4014788"/>
            <a:ext cx="39576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Desenvolva e teste ideias rapidamente antes da produção em massa</a:t>
            </a:r>
            <a:endParaRPr lang="en-US" sz="788" dirty="0"/>
          </a:p>
        </p:txBody>
      </p:sp>
      <p:sp>
        <p:nvSpPr>
          <p:cNvPr id="30" name="Shape 23"/>
          <p:cNvSpPr/>
          <p:nvPr/>
        </p:nvSpPr>
        <p:spPr>
          <a:xfrm>
            <a:off x="400050" y="4214813"/>
            <a:ext cx="3886200" cy="14288"/>
          </a:xfrm>
          <a:prstGeom prst="rect">
            <a:avLst/>
          </a:prstGeom>
          <a:solidFill>
            <a:srgbClr val="22C55E"/>
          </a:solidFill>
          <a:ln/>
        </p:spPr>
      </p:sp>
      <p:sp>
        <p:nvSpPr>
          <p:cNvPr id="31" name="Shape 24"/>
          <p:cNvSpPr/>
          <p:nvPr/>
        </p:nvSpPr>
        <p:spPr>
          <a:xfrm>
            <a:off x="400050" y="4286250"/>
            <a:ext cx="784780" cy="171450"/>
          </a:xfrm>
          <a:prstGeom prst="rect">
            <a:avLst/>
          </a:prstGeom>
          <a:solidFill>
            <a:srgbClr val="4F46E5"/>
          </a:solidFill>
          <a:ln/>
        </p:spPr>
      </p:sp>
      <p:sp>
        <p:nvSpPr>
          <p:cNvPr id="32" name="Text 25"/>
          <p:cNvSpPr/>
          <p:nvPr/>
        </p:nvSpPr>
        <p:spPr>
          <a:xfrm>
            <a:off x="400050" y="4286250"/>
            <a:ext cx="856218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MVP tecnológico</a:t>
            </a:r>
            <a:endParaRPr lang="en-US" sz="675" dirty="0"/>
          </a:p>
        </p:txBody>
      </p:sp>
      <p:sp>
        <p:nvSpPr>
          <p:cNvPr id="33" name="Shape 26"/>
          <p:cNvSpPr/>
          <p:nvPr/>
        </p:nvSpPr>
        <p:spPr>
          <a:xfrm>
            <a:off x="1241980" y="4286250"/>
            <a:ext cx="851808" cy="171450"/>
          </a:xfrm>
          <a:prstGeom prst="rect">
            <a:avLst/>
          </a:prstGeom>
          <a:solidFill>
            <a:srgbClr val="DB2777"/>
          </a:solidFill>
          <a:ln/>
        </p:spPr>
      </p:sp>
      <p:sp>
        <p:nvSpPr>
          <p:cNvPr id="34" name="Text 27"/>
          <p:cNvSpPr/>
          <p:nvPr/>
        </p:nvSpPr>
        <p:spPr>
          <a:xfrm>
            <a:off x="1241980" y="4286250"/>
            <a:ext cx="923246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Testes de conceito</a:t>
            </a:r>
            <a:endParaRPr lang="en-US" sz="675" dirty="0"/>
          </a:p>
        </p:txBody>
      </p:sp>
      <p:sp>
        <p:nvSpPr>
          <p:cNvPr id="35" name="Text 28"/>
          <p:cNvSpPr/>
          <p:nvPr/>
        </p:nvSpPr>
        <p:spPr>
          <a:xfrm>
            <a:off x="2150938" y="4286250"/>
            <a:ext cx="718031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Inovação ágil</a:t>
            </a:r>
            <a:endParaRPr lang="en-US" sz="675" dirty="0"/>
          </a:p>
        </p:txBody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4629150"/>
            <a:ext cx="214313" cy="214313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28663" y="4636294"/>
            <a:ext cx="16430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Soluções Sustentáveis</a:t>
            </a:r>
            <a:endParaRPr lang="en-US" sz="1125" dirty="0"/>
          </a:p>
        </p:txBody>
      </p:sp>
      <p:sp>
        <p:nvSpPr>
          <p:cNvPr id="38" name="Text 30"/>
          <p:cNvSpPr/>
          <p:nvPr/>
        </p:nvSpPr>
        <p:spPr>
          <a:xfrm>
            <a:off x="400050" y="4929188"/>
            <a:ext cx="39576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Crie projetos educativos e ambientalmente responsáveis</a:t>
            </a:r>
            <a:endParaRPr lang="en-US" sz="788" dirty="0"/>
          </a:p>
        </p:txBody>
      </p:sp>
      <p:sp>
        <p:nvSpPr>
          <p:cNvPr id="39" name="Shape 31"/>
          <p:cNvSpPr/>
          <p:nvPr/>
        </p:nvSpPr>
        <p:spPr>
          <a:xfrm>
            <a:off x="400050" y="5129213"/>
            <a:ext cx="3886200" cy="14288"/>
          </a:xfrm>
          <a:prstGeom prst="rect">
            <a:avLst/>
          </a:prstGeom>
          <a:solidFill>
            <a:srgbClr val="22C55E"/>
          </a:solidFill>
          <a:ln/>
        </p:spPr>
      </p:sp>
      <p:sp>
        <p:nvSpPr>
          <p:cNvPr id="40" name="Shape 32"/>
          <p:cNvSpPr/>
          <p:nvPr/>
        </p:nvSpPr>
        <p:spPr>
          <a:xfrm>
            <a:off x="400050" y="5200650"/>
            <a:ext cx="833893" cy="171450"/>
          </a:xfrm>
          <a:prstGeom prst="rect">
            <a:avLst/>
          </a:prstGeom>
          <a:solidFill>
            <a:srgbClr val="047857"/>
          </a:solidFill>
          <a:ln/>
        </p:spPr>
      </p:sp>
      <p:sp>
        <p:nvSpPr>
          <p:cNvPr id="41" name="Text 33"/>
          <p:cNvSpPr/>
          <p:nvPr/>
        </p:nvSpPr>
        <p:spPr>
          <a:xfrm>
            <a:off x="400050" y="5200650"/>
            <a:ext cx="905331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Energia renovável</a:t>
            </a:r>
            <a:endParaRPr lang="en-US" sz="675" dirty="0"/>
          </a:p>
        </p:txBody>
      </p:sp>
      <p:sp>
        <p:nvSpPr>
          <p:cNvPr id="42" name="Shape 34"/>
          <p:cNvSpPr/>
          <p:nvPr/>
        </p:nvSpPr>
        <p:spPr>
          <a:xfrm>
            <a:off x="1291093" y="5200650"/>
            <a:ext cx="1175761" cy="171450"/>
          </a:xfrm>
          <a:prstGeom prst="rect">
            <a:avLst/>
          </a:prstGeom>
          <a:solidFill>
            <a:srgbClr val="1D4ED8"/>
          </a:solidFill>
          <a:ln/>
        </p:spPr>
      </p:sp>
      <p:sp>
        <p:nvSpPr>
          <p:cNvPr id="43" name="Text 35"/>
          <p:cNvSpPr/>
          <p:nvPr/>
        </p:nvSpPr>
        <p:spPr>
          <a:xfrm>
            <a:off x="1291093" y="5200650"/>
            <a:ext cx="1247198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Monitoramento ambiental</a:t>
            </a:r>
            <a:endParaRPr lang="en-US" sz="675" dirty="0"/>
          </a:p>
        </p:txBody>
      </p:sp>
      <p:sp>
        <p:nvSpPr>
          <p:cNvPr id="44" name="Text 36"/>
          <p:cNvSpPr/>
          <p:nvPr/>
        </p:nvSpPr>
        <p:spPr>
          <a:xfrm>
            <a:off x="2524004" y="5200650"/>
            <a:ext cx="1086966" cy="17145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Agricultura inteligente</a:t>
            </a:r>
            <a:endParaRPr lang="en-US" sz="675" dirty="0"/>
          </a:p>
        </p:txBody>
      </p:sp>
      <p:sp>
        <p:nvSpPr>
          <p:cNvPr id="45" name="Shape 37"/>
          <p:cNvSpPr/>
          <p:nvPr/>
        </p:nvSpPr>
        <p:spPr>
          <a:xfrm>
            <a:off x="4686300" y="1000125"/>
            <a:ext cx="4229100" cy="187166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4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1114425"/>
            <a:ext cx="4000500" cy="1371600"/>
          </a:xfrm>
          <a:prstGeom prst="rect">
            <a:avLst/>
          </a:prstGeom>
        </p:spPr>
      </p:pic>
      <p:sp>
        <p:nvSpPr>
          <p:cNvPr id="47" name="Text 38"/>
          <p:cNvSpPr/>
          <p:nvPr/>
        </p:nvSpPr>
        <p:spPr>
          <a:xfrm>
            <a:off x="4800600" y="2600325"/>
            <a:ext cx="40719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Padrões de circuitos futuristas</a:t>
            </a:r>
            <a:endParaRPr lang="en-US" sz="788" dirty="0"/>
          </a:p>
        </p:txBody>
      </p:sp>
      <p:sp>
        <p:nvSpPr>
          <p:cNvPr id="48" name="Shape 39"/>
          <p:cNvSpPr/>
          <p:nvPr/>
        </p:nvSpPr>
        <p:spPr>
          <a:xfrm>
            <a:off x="4686300" y="3028950"/>
            <a:ext cx="4229100" cy="210026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4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5554" y="3228975"/>
            <a:ext cx="142875" cy="142875"/>
          </a:xfrm>
          <a:prstGeom prst="rect">
            <a:avLst/>
          </a:prstGeom>
        </p:spPr>
      </p:pic>
      <p:sp>
        <p:nvSpPr>
          <p:cNvPr id="50" name="Text 40"/>
          <p:cNvSpPr/>
          <p:nvPr/>
        </p:nvSpPr>
        <p:spPr>
          <a:xfrm>
            <a:off x="5975579" y="3202186"/>
            <a:ext cx="1921976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Mercado em Crescimento</a:t>
            </a:r>
            <a:endParaRPr lang="en-US" sz="1125" dirty="0"/>
          </a:p>
        </p:txBody>
      </p:sp>
      <p:sp>
        <p:nvSpPr>
          <p:cNvPr id="51" name="Text 41"/>
          <p:cNvSpPr/>
          <p:nvPr/>
        </p:nvSpPr>
        <p:spPr>
          <a:xfrm>
            <a:off x="4857750" y="3514725"/>
            <a:ext cx="39576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$75B</a:t>
            </a:r>
            <a:endParaRPr lang="en-US" sz="1688" dirty="0"/>
          </a:p>
        </p:txBody>
      </p:sp>
      <p:sp>
        <p:nvSpPr>
          <p:cNvPr id="52" name="Text 42"/>
          <p:cNvSpPr/>
          <p:nvPr/>
        </p:nvSpPr>
        <p:spPr>
          <a:xfrm>
            <a:off x="4857750" y="3771900"/>
            <a:ext cx="39576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Mercado IoT em 2025</a:t>
            </a:r>
            <a:endParaRPr lang="en-US" sz="788" dirty="0"/>
          </a:p>
        </p:txBody>
      </p:sp>
      <p:sp>
        <p:nvSpPr>
          <p:cNvPr id="53" name="Text 43"/>
          <p:cNvSpPr/>
          <p:nvPr/>
        </p:nvSpPr>
        <p:spPr>
          <a:xfrm>
            <a:off x="4857750" y="4029075"/>
            <a:ext cx="39576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60A5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45%</a:t>
            </a:r>
            <a:endParaRPr lang="en-US" sz="1688" dirty="0"/>
          </a:p>
        </p:txBody>
      </p:sp>
      <p:sp>
        <p:nvSpPr>
          <p:cNvPr id="54" name="Text 44"/>
          <p:cNvSpPr/>
          <p:nvPr/>
        </p:nvSpPr>
        <p:spPr>
          <a:xfrm>
            <a:off x="4857750" y="4286250"/>
            <a:ext cx="39576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Crescimento anual em domótica</a:t>
            </a:r>
            <a:endParaRPr lang="en-US" sz="788" dirty="0"/>
          </a:p>
        </p:txBody>
      </p:sp>
      <p:sp>
        <p:nvSpPr>
          <p:cNvPr id="55" name="Text 45"/>
          <p:cNvSpPr/>
          <p:nvPr/>
        </p:nvSpPr>
        <p:spPr>
          <a:xfrm>
            <a:off x="4857750" y="4543425"/>
            <a:ext cx="39576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A78B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2M+</a:t>
            </a:r>
            <a:endParaRPr lang="en-US" sz="1688" dirty="0"/>
          </a:p>
        </p:txBody>
      </p:sp>
      <p:sp>
        <p:nvSpPr>
          <p:cNvPr id="56" name="Text 46"/>
          <p:cNvSpPr/>
          <p:nvPr/>
        </p:nvSpPr>
        <p:spPr>
          <a:xfrm>
            <a:off x="4857750" y="4800600"/>
            <a:ext cx="39576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Novos makers por ano</a:t>
            </a:r>
            <a:endParaRPr lang="en-US" sz="788" dirty="0"/>
          </a:p>
        </p:txBody>
      </p:sp>
      <p:sp>
        <p:nvSpPr>
          <p:cNvPr id="57" name="Shape 47"/>
          <p:cNvSpPr/>
          <p:nvPr/>
        </p:nvSpPr>
        <p:spPr>
          <a:xfrm>
            <a:off x="4686300" y="5286375"/>
            <a:ext cx="4229100" cy="1614488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5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728" y="5486400"/>
            <a:ext cx="142875" cy="142875"/>
          </a:xfrm>
          <a:prstGeom prst="rect">
            <a:avLst/>
          </a:prstGeom>
        </p:spPr>
      </p:pic>
      <p:sp>
        <p:nvSpPr>
          <p:cNvPr id="59" name="Text 48"/>
          <p:cNvSpPr/>
          <p:nvPr/>
        </p:nvSpPr>
        <p:spPr>
          <a:xfrm>
            <a:off x="6110753" y="5459611"/>
            <a:ext cx="1651657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Carreiras Emergentes</a:t>
            </a:r>
            <a:endParaRPr lang="en-US" sz="1125" dirty="0"/>
          </a:p>
        </p:txBody>
      </p:sp>
      <p:pic>
        <p:nvPicPr>
          <p:cNvPr id="6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0" y="5793581"/>
            <a:ext cx="125016" cy="100013"/>
          </a:xfrm>
          <a:prstGeom prst="rect">
            <a:avLst/>
          </a:prstGeom>
        </p:spPr>
      </p:pic>
      <p:sp>
        <p:nvSpPr>
          <p:cNvPr id="61" name="Text 49"/>
          <p:cNvSpPr/>
          <p:nvPr/>
        </p:nvSpPr>
        <p:spPr>
          <a:xfrm>
            <a:off x="5039916" y="5772150"/>
            <a:ext cx="11930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Engenheiro de Robótica</a:t>
            </a:r>
            <a:endParaRPr lang="en-US" sz="788" dirty="0"/>
          </a:p>
        </p:txBody>
      </p:sp>
      <p:pic>
        <p:nvPicPr>
          <p:cNvPr id="6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5993606"/>
            <a:ext cx="125016" cy="100013"/>
          </a:xfrm>
          <a:prstGeom prst="rect">
            <a:avLst/>
          </a:prstGeom>
        </p:spPr>
      </p:pic>
      <p:sp>
        <p:nvSpPr>
          <p:cNvPr id="63" name="Text 50"/>
          <p:cNvSpPr/>
          <p:nvPr/>
        </p:nvSpPr>
        <p:spPr>
          <a:xfrm>
            <a:off x="5039916" y="5972175"/>
            <a:ext cx="96647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Especialista em IoT</a:t>
            </a:r>
            <a:endParaRPr lang="en-US" sz="788" dirty="0"/>
          </a:p>
        </p:txBody>
      </p:sp>
      <p:pic>
        <p:nvPicPr>
          <p:cNvPr id="6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7750" y="6193631"/>
            <a:ext cx="100013" cy="100013"/>
          </a:xfrm>
          <a:prstGeom prst="rect">
            <a:avLst/>
          </a:prstGeom>
        </p:spPr>
      </p:pic>
      <p:sp>
        <p:nvSpPr>
          <p:cNvPr id="65" name="Text 51"/>
          <p:cNvSpPr/>
          <p:nvPr/>
        </p:nvSpPr>
        <p:spPr>
          <a:xfrm>
            <a:off x="5014913" y="6172200"/>
            <a:ext cx="104237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Desenvolvedor de IA</a:t>
            </a:r>
            <a:endParaRPr lang="en-US" sz="788" dirty="0"/>
          </a:p>
        </p:txBody>
      </p:sp>
      <p:pic>
        <p:nvPicPr>
          <p:cNvPr id="6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7750" y="6393656"/>
            <a:ext cx="100013" cy="100013"/>
          </a:xfrm>
          <a:prstGeom prst="rect">
            <a:avLst/>
          </a:prstGeom>
        </p:spPr>
      </p:pic>
      <p:sp>
        <p:nvSpPr>
          <p:cNvPr id="67" name="Text 52"/>
          <p:cNvSpPr/>
          <p:nvPr/>
        </p:nvSpPr>
        <p:spPr>
          <a:xfrm>
            <a:off x="5014913" y="6372225"/>
            <a:ext cx="155362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Especialista em Cibersegurança</a:t>
            </a:r>
            <a:endParaRPr lang="en-US" sz="788" dirty="0"/>
          </a:p>
        </p:txBody>
      </p:sp>
      <p:pic>
        <p:nvPicPr>
          <p:cNvPr id="6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7750" y="6593681"/>
            <a:ext cx="100013" cy="100013"/>
          </a:xfrm>
          <a:prstGeom prst="rect">
            <a:avLst/>
          </a:prstGeom>
        </p:spPr>
      </p:pic>
      <p:sp>
        <p:nvSpPr>
          <p:cNvPr id="69" name="Text 53"/>
          <p:cNvSpPr/>
          <p:nvPr/>
        </p:nvSpPr>
        <p:spPr>
          <a:xfrm>
            <a:off x="5014913" y="6572250"/>
            <a:ext cx="156794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Engenheiro de Sustentabilidade</a:t>
            </a:r>
            <a:endParaRPr lang="en-US" sz="788" dirty="0"/>
          </a:p>
        </p:txBody>
      </p:sp>
      <p:sp>
        <p:nvSpPr>
          <p:cNvPr id="70" name="Shape 54"/>
          <p:cNvSpPr/>
          <p:nvPr/>
        </p:nvSpPr>
        <p:spPr>
          <a:xfrm>
            <a:off x="285750" y="6600825"/>
            <a:ext cx="228600" cy="228600"/>
          </a:xfrm>
          <a:prstGeom prst="ellipse">
            <a:avLst/>
          </a:prstGeom>
          <a:solidFill>
            <a:srgbClr val="10B981">
              <a:alpha val="20000"/>
            </a:srgbClr>
          </a:solidFill>
          <a:ln/>
        </p:spPr>
      </p:sp>
      <p:sp>
        <p:nvSpPr>
          <p:cNvPr id="71" name="Shape 55"/>
          <p:cNvSpPr/>
          <p:nvPr/>
        </p:nvSpPr>
        <p:spPr>
          <a:xfrm>
            <a:off x="8401050" y="3557588"/>
            <a:ext cx="171450" cy="171450"/>
          </a:xfrm>
          <a:prstGeom prst="ellipse">
            <a:avLst/>
          </a:prstGeom>
          <a:solidFill>
            <a:srgbClr val="8B5CF6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9294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022" y="228600"/>
            <a:ext cx="385763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946085" y="228600"/>
            <a:ext cx="18233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228600" y="685800"/>
            <a:ext cx="87582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e Robótica: Transformando Ideias em Realidade</a:t>
            </a:r>
            <a:endParaRPr lang="en-US" sz="1125" dirty="0"/>
          </a:p>
        </p:txBody>
      </p:sp>
      <p:sp>
        <p:nvSpPr>
          <p:cNvPr id="6" name="Shape 2"/>
          <p:cNvSpPr/>
          <p:nvPr/>
        </p:nvSpPr>
        <p:spPr>
          <a:xfrm>
            <a:off x="228600" y="1114425"/>
            <a:ext cx="4229100" cy="1157288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28600" y="1114425"/>
            <a:ext cx="28575" cy="1157288"/>
          </a:xfrm>
          <a:prstGeom prst="rect">
            <a:avLst/>
          </a:prstGeom>
          <a:solidFill>
            <a:srgbClr val="22C55E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285875"/>
            <a:ext cx="267891" cy="2143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82241" y="1293019"/>
            <a:ext cx="241916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simplifica o aprendizado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400050" y="1585913"/>
            <a:ext cx="39576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Democratiza o acesso à eletrônica e programação, tornando conceitos complexos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acessíveis para estudantes de todas as idades e níveis de experiência.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228600" y="2443163"/>
            <a:ext cx="4229100" cy="1157288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228600" y="2443163"/>
            <a:ext cx="28575" cy="1157288"/>
          </a:xfrm>
          <a:prstGeom prst="rect">
            <a:avLst/>
          </a:prstGeom>
          <a:solidFill>
            <a:srgbClr val="22C55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2614613"/>
            <a:ext cx="160734" cy="2143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5084" y="2621756"/>
            <a:ext cx="243359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Permite projetos úteis e criativos</a:t>
            </a:r>
            <a:endParaRPr lang="en-US" sz="1125" dirty="0"/>
          </a:p>
        </p:txBody>
      </p:sp>
      <p:sp>
        <p:nvSpPr>
          <p:cNvPr id="15" name="Text 9"/>
          <p:cNvSpPr/>
          <p:nvPr/>
        </p:nvSpPr>
        <p:spPr>
          <a:xfrm>
            <a:off x="400050" y="2914650"/>
            <a:ext cx="39576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Desde automação residencial até soluções ambientais, o Arduino possibilita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a criação de projetos que resolvem problemas reais do cotidiano.</a:t>
            </a:r>
            <a:endParaRPr lang="en-US" sz="900" dirty="0"/>
          </a:p>
        </p:txBody>
      </p:sp>
      <p:sp>
        <p:nvSpPr>
          <p:cNvPr id="16" name="Shape 10"/>
          <p:cNvSpPr/>
          <p:nvPr/>
        </p:nvSpPr>
        <p:spPr>
          <a:xfrm>
            <a:off x="228600" y="3771900"/>
            <a:ext cx="4229100" cy="985838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</p:sp>
      <p:sp>
        <p:nvSpPr>
          <p:cNvPr id="17" name="Shape 11"/>
          <p:cNvSpPr/>
          <p:nvPr/>
        </p:nvSpPr>
        <p:spPr>
          <a:xfrm>
            <a:off x="228600" y="3771900"/>
            <a:ext cx="28575" cy="985838"/>
          </a:xfrm>
          <a:prstGeom prst="rect">
            <a:avLst/>
          </a:prstGeom>
          <a:solidFill>
            <a:srgbClr val="22C55E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3943350"/>
            <a:ext cx="267891" cy="21431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82241" y="3950494"/>
            <a:ext cx="282794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Robótica torna conhecimento aplicado</a:t>
            </a:r>
            <a:endParaRPr lang="en-US" sz="1125" dirty="0"/>
          </a:p>
        </p:txBody>
      </p:sp>
      <p:sp>
        <p:nvSpPr>
          <p:cNvPr id="20" name="Text 13"/>
          <p:cNvSpPr/>
          <p:nvPr/>
        </p:nvSpPr>
        <p:spPr>
          <a:xfrm>
            <a:off x="400050" y="4243388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 teoria e prática, desenvolvendo habilidades multidisciplinares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essenciais para o mercado de trabalho do futuro.</a:t>
            </a:r>
            <a:endParaRPr lang="en-US" sz="900" dirty="0"/>
          </a:p>
        </p:txBody>
      </p:sp>
      <p:sp>
        <p:nvSpPr>
          <p:cNvPr id="21" name="Shape 14"/>
          <p:cNvSpPr/>
          <p:nvPr/>
        </p:nvSpPr>
        <p:spPr>
          <a:xfrm>
            <a:off x="228600" y="4929188"/>
            <a:ext cx="4229100" cy="985838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</p:sp>
      <p:sp>
        <p:nvSpPr>
          <p:cNvPr id="22" name="Shape 15"/>
          <p:cNvSpPr/>
          <p:nvPr/>
        </p:nvSpPr>
        <p:spPr>
          <a:xfrm>
            <a:off x="228600" y="4929188"/>
            <a:ext cx="28575" cy="985838"/>
          </a:xfrm>
          <a:prstGeom prst="rect">
            <a:avLst/>
          </a:prstGeom>
          <a:solidFill>
            <a:srgbClr val="22C55E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5100638"/>
            <a:ext cx="267891" cy="214313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82241" y="5107781"/>
            <a:ext cx="187481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Ideal para todos os perfis</a:t>
            </a:r>
            <a:endParaRPr lang="en-US" sz="1125" dirty="0"/>
          </a:p>
        </p:txBody>
      </p:sp>
      <p:sp>
        <p:nvSpPr>
          <p:cNvPr id="25" name="Text 17"/>
          <p:cNvSpPr/>
          <p:nvPr/>
        </p:nvSpPr>
        <p:spPr>
          <a:xfrm>
            <a:off x="400050" y="5400675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Estudantes, makers, educadores e inovadores encontram no Arduino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uma ferramenta poderosa para materializar suas ideias.</a:t>
            </a:r>
            <a:endParaRPr lang="en-US" sz="900" dirty="0"/>
          </a:p>
        </p:txBody>
      </p:sp>
      <p:sp>
        <p:nvSpPr>
          <p:cNvPr id="26" name="Shape 18"/>
          <p:cNvSpPr/>
          <p:nvPr/>
        </p:nvSpPr>
        <p:spPr>
          <a:xfrm>
            <a:off x="4686300" y="1114425"/>
            <a:ext cx="4229100" cy="1885950"/>
          </a:xfrm>
          <a:prstGeom prst="rect">
            <a:avLst/>
          </a:prstGeom>
          <a:solidFill>
            <a:srgbClr val="0F172A">
              <a:alpha val="90000"/>
            </a:srgbClr>
          </a:solidFill>
          <a:ln w="198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1228725"/>
            <a:ext cx="4000500" cy="137160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4800600" y="2714625"/>
            <a:ext cx="40719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Engenharia eletrônica e robótica em ação</a:t>
            </a:r>
            <a:endParaRPr lang="en-US" sz="788" dirty="0"/>
          </a:p>
        </p:txBody>
      </p:sp>
      <p:sp>
        <p:nvSpPr>
          <p:cNvPr id="29" name="Shape 20"/>
          <p:cNvSpPr/>
          <p:nvPr/>
        </p:nvSpPr>
        <p:spPr>
          <a:xfrm>
            <a:off x="4686300" y="3143250"/>
            <a:ext cx="4229100" cy="1757363"/>
          </a:xfrm>
          <a:prstGeom prst="rect">
            <a:avLst/>
          </a:prstGeom>
          <a:solidFill>
            <a:srgbClr val="22C55E">
              <a:alpha val="10000"/>
            </a:srgbClr>
          </a:solidFill>
          <a:ln w="99">
            <a:solidFill>
              <a:srgbClr val="22C55E">
                <a:alpha val="30000"/>
              </a:srgbClr>
            </a:solidFill>
            <a:prstDash val="solid"/>
          </a:ln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3387" y="3343275"/>
            <a:ext cx="171450" cy="171450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5541987" y="3311128"/>
            <a:ext cx="2817735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Impacto na Sociedade Moderna</a:t>
            </a:r>
            <a:endParaRPr lang="en-US" sz="1350" dirty="0"/>
          </a:p>
        </p:txBody>
      </p:sp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750" y="3679031"/>
            <a:ext cx="100013" cy="100013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5043488" y="3657600"/>
            <a:ext cx="189588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Formação de profissionais qualificados</a:t>
            </a:r>
            <a:endParaRPr lang="en-US" sz="788" dirty="0"/>
          </a:p>
        </p:txBody>
      </p:sp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0" y="3907631"/>
            <a:ext cx="100013" cy="100013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5043488" y="3886200"/>
            <a:ext cx="150493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Inovação tecnológica acessível</a:t>
            </a:r>
            <a:endParaRPr lang="en-US" sz="788" dirty="0"/>
          </a:p>
        </p:txBody>
      </p:sp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4136231"/>
            <a:ext cx="100013" cy="100013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5043488" y="4114800"/>
            <a:ext cx="175867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Soluções sustentáveis e inteligentes</a:t>
            </a:r>
            <a:endParaRPr lang="en-US" sz="788" dirty="0"/>
          </a:p>
        </p:txBody>
      </p:sp>
      <p:pic>
        <p:nvPicPr>
          <p:cNvPr id="3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7750" y="4364831"/>
            <a:ext cx="100013" cy="100013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5043488" y="4343400"/>
            <a:ext cx="149014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Democratização da tecnologia</a:t>
            </a:r>
            <a:endParaRPr lang="en-US" sz="788" dirty="0"/>
          </a:p>
        </p:txBody>
      </p:sp>
      <p:pic>
        <p:nvPicPr>
          <p:cNvPr id="4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7750" y="4593431"/>
            <a:ext cx="100013" cy="100013"/>
          </a:xfrm>
          <a:prstGeom prst="rect">
            <a:avLst/>
          </a:prstGeom>
        </p:spPr>
      </p:pic>
      <p:sp>
        <p:nvSpPr>
          <p:cNvPr id="41" name="Text 26"/>
          <p:cNvSpPr/>
          <p:nvPr/>
        </p:nvSpPr>
        <p:spPr>
          <a:xfrm>
            <a:off x="5043488" y="4572000"/>
            <a:ext cx="154592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Preparação para a Indústria 4.0</a:t>
            </a:r>
            <a:endParaRPr lang="en-US" sz="788" dirty="0"/>
          </a:p>
        </p:txBody>
      </p:sp>
      <p:sp>
        <p:nvSpPr>
          <p:cNvPr id="42" name="Shape 27"/>
          <p:cNvSpPr/>
          <p:nvPr/>
        </p:nvSpPr>
        <p:spPr>
          <a:xfrm>
            <a:off x="4686300" y="5057775"/>
            <a:ext cx="4229100" cy="1600200"/>
          </a:xfrm>
          <a:prstGeom prst="rect">
            <a:avLst/>
          </a:prstGeom>
          <a:solidFill>
            <a:srgbClr val="0F172A">
              <a:alpha val="90000"/>
            </a:srgbClr>
          </a:solidFill>
          <a:ln w="198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4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50331" y="5257800"/>
            <a:ext cx="171450" cy="171450"/>
          </a:xfrm>
          <a:prstGeom prst="rect">
            <a:avLst/>
          </a:prstGeom>
        </p:spPr>
      </p:pic>
      <p:sp>
        <p:nvSpPr>
          <p:cNvPr id="44" name="Text 28"/>
          <p:cNvSpPr/>
          <p:nvPr/>
        </p:nvSpPr>
        <p:spPr>
          <a:xfrm>
            <a:off x="5778931" y="5225653"/>
            <a:ext cx="2343848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6EE7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Comece Sua Jornada Hoje!</a:t>
            </a:r>
            <a:endParaRPr lang="en-US" sz="1350" dirty="0"/>
          </a:p>
        </p:txBody>
      </p:sp>
      <p:sp>
        <p:nvSpPr>
          <p:cNvPr id="45" name="Text 29"/>
          <p:cNvSpPr/>
          <p:nvPr/>
        </p:nvSpPr>
        <p:spPr>
          <a:xfrm>
            <a:off x="4857750" y="5572125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futuro da tecnologia está em suas mãos. 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       Arduino e robótica são apenas o começo de uma jornada incrível de descobertas e inovação.</a:t>
            </a:r>
            <a:endParaRPr lang="en-US" sz="900" dirty="0"/>
          </a:p>
        </p:txBody>
      </p:sp>
      <p:sp>
        <p:nvSpPr>
          <p:cNvPr id="46" name="Text 30"/>
          <p:cNvSpPr/>
          <p:nvPr/>
        </p:nvSpPr>
        <p:spPr>
          <a:xfrm>
            <a:off x="5921722" y="6086475"/>
            <a:ext cx="64143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60A5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∞</a:t>
            </a:r>
            <a:endParaRPr lang="en-US" sz="1688" dirty="0"/>
          </a:p>
        </p:txBody>
      </p:sp>
      <p:sp>
        <p:nvSpPr>
          <p:cNvPr id="47" name="Text 31"/>
          <p:cNvSpPr/>
          <p:nvPr/>
        </p:nvSpPr>
        <p:spPr>
          <a:xfrm>
            <a:off x="5921722" y="6343650"/>
            <a:ext cx="6414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Possibilidades</a:t>
            </a:r>
            <a:endParaRPr lang="en-US" sz="675" dirty="0"/>
          </a:p>
        </p:txBody>
      </p:sp>
      <p:sp>
        <p:nvSpPr>
          <p:cNvPr id="48" name="Text 32"/>
          <p:cNvSpPr/>
          <p:nvPr/>
        </p:nvSpPr>
        <p:spPr>
          <a:xfrm>
            <a:off x="6663165" y="6086475"/>
            <a:ext cx="5518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</a:t>
            </a:r>
            <a:endParaRPr lang="en-US" sz="1688" dirty="0"/>
          </a:p>
        </p:txBody>
      </p:sp>
      <p:sp>
        <p:nvSpPr>
          <p:cNvPr id="49" name="Text 33"/>
          <p:cNvSpPr/>
          <p:nvPr/>
        </p:nvSpPr>
        <p:spPr>
          <a:xfrm>
            <a:off x="6663165" y="6343650"/>
            <a:ext cx="5518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Criatividade</a:t>
            </a:r>
            <a:endParaRPr lang="en-US" sz="675" dirty="0"/>
          </a:p>
        </p:txBody>
      </p:sp>
      <p:sp>
        <p:nvSpPr>
          <p:cNvPr id="50" name="Text 34"/>
          <p:cNvSpPr/>
          <p:nvPr/>
        </p:nvSpPr>
        <p:spPr>
          <a:xfrm>
            <a:off x="7315033" y="6086475"/>
            <a:ext cx="43638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A78B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1688" dirty="0"/>
          </a:p>
        </p:txBody>
      </p:sp>
      <p:sp>
        <p:nvSpPr>
          <p:cNvPr id="51" name="Text 35"/>
          <p:cNvSpPr/>
          <p:nvPr/>
        </p:nvSpPr>
        <p:spPr>
          <a:xfrm>
            <a:off x="7315033" y="6343650"/>
            <a:ext cx="43638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Inovação</a:t>
            </a:r>
            <a:endParaRPr lang="en-US" sz="675" dirty="0"/>
          </a:p>
        </p:txBody>
      </p:sp>
      <p:sp>
        <p:nvSpPr>
          <p:cNvPr id="52" name="Shape 36"/>
          <p:cNvSpPr/>
          <p:nvPr/>
        </p:nvSpPr>
        <p:spPr>
          <a:xfrm>
            <a:off x="285750" y="6286500"/>
            <a:ext cx="285750" cy="285750"/>
          </a:xfrm>
          <a:prstGeom prst="ellipse">
            <a:avLst/>
          </a:prstGeom>
          <a:solidFill>
            <a:srgbClr val="3B82F6">
              <a:alpha val="30000"/>
            </a:srgbClr>
          </a:solidFill>
          <a:ln/>
        </p:spPr>
      </p:sp>
      <p:sp>
        <p:nvSpPr>
          <p:cNvPr id="53" name="Shape 37"/>
          <p:cNvSpPr/>
          <p:nvPr/>
        </p:nvSpPr>
        <p:spPr>
          <a:xfrm>
            <a:off x="6629400" y="2285972"/>
            <a:ext cx="228600" cy="228600"/>
          </a:xfrm>
          <a:prstGeom prst="ellipse">
            <a:avLst/>
          </a:prstGeom>
          <a:solidFill>
            <a:srgbClr val="8B5CF6">
              <a:alpha val="20000"/>
            </a:srgbClr>
          </a:solidFill>
          <a:ln/>
        </p:spPr>
      </p:sp>
      <p:sp>
        <p:nvSpPr>
          <p:cNvPr id="54" name="Shape 38"/>
          <p:cNvSpPr/>
          <p:nvPr/>
        </p:nvSpPr>
        <p:spPr>
          <a:xfrm>
            <a:off x="2286000" y="4400578"/>
            <a:ext cx="171450" cy="171450"/>
          </a:xfrm>
          <a:prstGeom prst="ellipse">
            <a:avLst/>
          </a:prstGeom>
          <a:solidFill>
            <a:srgbClr val="F59E0B">
              <a:alpha val="25000"/>
            </a:srgbClr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2025-06-12T21:44:32Z</dcterms:created>
  <dcterms:modified xsi:type="dcterms:W3CDTF">2025-06-12T21:44:32Z</dcterms:modified>
</cp:coreProperties>
</file>